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94"/>
  </p:notesMasterIdLst>
  <p:sldIdLst>
    <p:sldId id="256" r:id="rId4"/>
    <p:sldId id="430" r:id="rId5"/>
    <p:sldId id="431" r:id="rId6"/>
    <p:sldId id="432" r:id="rId7"/>
    <p:sldId id="356" r:id="rId8"/>
    <p:sldId id="408" r:id="rId9"/>
    <p:sldId id="412" r:id="rId10"/>
    <p:sldId id="426" r:id="rId11"/>
    <p:sldId id="427" r:id="rId12"/>
    <p:sldId id="428" r:id="rId13"/>
    <p:sldId id="429" r:id="rId14"/>
    <p:sldId id="413" r:id="rId15"/>
    <p:sldId id="414" r:id="rId16"/>
    <p:sldId id="415" r:id="rId17"/>
    <p:sldId id="434" r:id="rId18"/>
    <p:sldId id="436" r:id="rId19"/>
    <p:sldId id="448" r:id="rId20"/>
    <p:sldId id="437" r:id="rId21"/>
    <p:sldId id="438" r:id="rId22"/>
    <p:sldId id="439" r:id="rId23"/>
    <p:sldId id="435" r:id="rId24"/>
    <p:sldId id="422" r:id="rId25"/>
    <p:sldId id="341" r:id="rId26"/>
    <p:sldId id="342" r:id="rId27"/>
    <p:sldId id="447" r:id="rId28"/>
    <p:sldId id="343" r:id="rId29"/>
    <p:sldId id="344" r:id="rId30"/>
    <p:sldId id="441" r:id="rId31"/>
    <p:sldId id="345" r:id="rId32"/>
    <p:sldId id="346" r:id="rId33"/>
    <p:sldId id="347" r:id="rId34"/>
    <p:sldId id="348" r:id="rId35"/>
    <p:sldId id="349" r:id="rId36"/>
    <p:sldId id="350" r:id="rId37"/>
    <p:sldId id="440" r:id="rId38"/>
    <p:sldId id="351" r:id="rId39"/>
    <p:sldId id="352" r:id="rId40"/>
    <p:sldId id="390" r:id="rId41"/>
    <p:sldId id="410" r:id="rId42"/>
    <p:sldId id="355" r:id="rId43"/>
    <p:sldId id="357" r:id="rId44"/>
    <p:sldId id="358" r:id="rId45"/>
    <p:sldId id="359" r:id="rId46"/>
    <p:sldId id="360" r:id="rId47"/>
    <p:sldId id="362" r:id="rId48"/>
    <p:sldId id="363" r:id="rId49"/>
    <p:sldId id="364" r:id="rId50"/>
    <p:sldId id="366" r:id="rId51"/>
    <p:sldId id="365" r:id="rId52"/>
    <p:sldId id="367" r:id="rId53"/>
    <p:sldId id="368" r:id="rId54"/>
    <p:sldId id="369" r:id="rId55"/>
    <p:sldId id="370" r:id="rId56"/>
    <p:sldId id="385" r:id="rId57"/>
    <p:sldId id="371" r:id="rId58"/>
    <p:sldId id="372" r:id="rId59"/>
    <p:sldId id="284" r:id="rId60"/>
    <p:sldId id="286" r:id="rId61"/>
    <p:sldId id="287" r:id="rId62"/>
    <p:sldId id="288" r:id="rId63"/>
    <p:sldId id="289" r:id="rId64"/>
    <p:sldId id="290" r:id="rId65"/>
    <p:sldId id="292" r:id="rId66"/>
    <p:sldId id="295" r:id="rId67"/>
    <p:sldId id="391" r:id="rId68"/>
    <p:sldId id="299" r:id="rId69"/>
    <p:sldId id="442" r:id="rId70"/>
    <p:sldId id="444" r:id="rId71"/>
    <p:sldId id="443" r:id="rId72"/>
    <p:sldId id="445" r:id="rId73"/>
    <p:sldId id="297" r:id="rId74"/>
    <p:sldId id="425" r:id="rId75"/>
    <p:sldId id="411" r:id="rId76"/>
    <p:sldId id="407" r:id="rId77"/>
    <p:sldId id="387" r:id="rId78"/>
    <p:sldId id="406" r:id="rId79"/>
    <p:sldId id="298" r:id="rId80"/>
    <p:sldId id="405" r:id="rId81"/>
    <p:sldId id="404" r:id="rId82"/>
    <p:sldId id="433" r:id="rId83"/>
    <p:sldId id="403" r:id="rId84"/>
    <p:sldId id="378" r:id="rId85"/>
    <p:sldId id="446" r:id="rId86"/>
    <p:sldId id="402" r:id="rId87"/>
    <p:sldId id="401" r:id="rId88"/>
    <p:sldId id="379" r:id="rId89"/>
    <p:sldId id="380" r:id="rId90"/>
    <p:sldId id="381" r:id="rId91"/>
    <p:sldId id="382" r:id="rId92"/>
    <p:sldId id="38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01B"/>
    <a:srgbClr val="00FD00"/>
    <a:srgbClr val="00D400"/>
    <a:srgbClr val="D73735"/>
    <a:srgbClr val="32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1" autoAdjust="0"/>
    <p:restoredTop sz="94660"/>
  </p:normalViewPr>
  <p:slideViewPr>
    <p:cSldViewPr snapToGrid="0" snapToObjects="1">
      <p:cViewPr>
        <p:scale>
          <a:sx n="110" d="100"/>
          <a:sy n="110" d="100"/>
        </p:scale>
        <p:origin x="-976"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12CC-B210-6D49-9F8B-473B8BB00FD7}" type="datetimeFigureOut">
              <a:rPr lang="en-US" smtClean="0"/>
              <a:t>9/7/12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B0562-DE82-D246-8CCE-133B6CBAF540}" type="slidenum">
              <a:rPr lang="en-US" smtClean="0"/>
              <a:t>‹#›</a:t>
            </a:fld>
            <a:endParaRPr lang="en-US"/>
          </a:p>
        </p:txBody>
      </p:sp>
    </p:spTree>
    <p:extLst>
      <p:ext uri="{BB962C8B-B14F-4D97-AF65-F5344CB8AC3E}">
        <p14:creationId xmlns:p14="http://schemas.microsoft.com/office/powerpoint/2010/main" val="297067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Fragment sizes differ</a:t>
            </a:r>
            <a:r>
              <a:rPr lang="en-US" baseline="0" dirty="0" smtClean="0"/>
              <a:t> for different </a:t>
            </a:r>
            <a:r>
              <a:rPr lang="en-US" baseline="0" dirty="0" err="1" smtClean="0"/>
              <a:t>seq</a:t>
            </a:r>
            <a:r>
              <a:rPr lang="en-US" baseline="0" dirty="0" smtClean="0"/>
              <a:t> platforms.</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54062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tube per 2 sequences with Sanger and cloning.  Not so bad if you only want 100 sequences.  What if you</a:t>
            </a:r>
            <a:r>
              <a:rPr lang="en-US" baseline="0" dirty="0" smtClean="0"/>
              <a:t> want 1 million?</a:t>
            </a:r>
            <a:endParaRPr lang="en-US" dirty="0" smtClean="0"/>
          </a:p>
        </p:txBody>
      </p:sp>
      <p:sp>
        <p:nvSpPr>
          <p:cNvPr id="4" name="Slide Number Placeholder 3"/>
          <p:cNvSpPr>
            <a:spLocks noGrp="1"/>
          </p:cNvSpPr>
          <p:nvPr>
            <p:ph type="sldNum" sz="quarter" idx="10"/>
          </p:nvPr>
        </p:nvSpPr>
        <p:spPr/>
        <p:txBody>
          <a:bodyPr/>
          <a:lstStyle/>
          <a:p>
            <a:fld id="{9B6B0562-DE82-D246-8CCE-133B6CBAF540}" type="slidenum">
              <a:rPr lang="en-US" smtClean="0"/>
              <a:t>24</a:t>
            </a:fld>
            <a:endParaRPr lang="en-US"/>
          </a:p>
        </p:txBody>
      </p:sp>
    </p:spTree>
    <p:extLst>
      <p:ext uri="{BB962C8B-B14F-4D97-AF65-F5344CB8AC3E}">
        <p14:creationId xmlns:p14="http://schemas.microsoft.com/office/powerpoint/2010/main" val="400583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tube per 2 sequences with Sanger and cloning.  Not so bad if you only want 100 sequences.  What if you</a:t>
            </a:r>
            <a:r>
              <a:rPr lang="en-US" baseline="0" dirty="0" smtClean="0"/>
              <a:t> want 1 million?</a:t>
            </a:r>
            <a:endParaRPr lang="en-US" dirty="0" smtClean="0"/>
          </a:p>
        </p:txBody>
      </p:sp>
      <p:sp>
        <p:nvSpPr>
          <p:cNvPr id="4" name="Slide Number Placeholder 3"/>
          <p:cNvSpPr>
            <a:spLocks noGrp="1"/>
          </p:cNvSpPr>
          <p:nvPr>
            <p:ph type="sldNum" sz="quarter" idx="10"/>
          </p:nvPr>
        </p:nvSpPr>
        <p:spPr/>
        <p:txBody>
          <a:bodyPr/>
          <a:lstStyle/>
          <a:p>
            <a:fld id="{9B6B0562-DE82-D246-8CCE-133B6CBAF540}" type="slidenum">
              <a:rPr lang="en-US" smtClean="0"/>
              <a:t>25</a:t>
            </a:fld>
            <a:endParaRPr lang="en-US"/>
          </a:p>
        </p:txBody>
      </p:sp>
    </p:spTree>
    <p:extLst>
      <p:ext uri="{BB962C8B-B14F-4D97-AF65-F5344CB8AC3E}">
        <p14:creationId xmlns:p14="http://schemas.microsoft.com/office/powerpoint/2010/main" val="400583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to be done in</a:t>
            </a:r>
            <a:r>
              <a:rPr lang="en-US" baseline="0" dirty="0" smtClean="0"/>
              <a:t> a single tube per </a:t>
            </a:r>
            <a:r>
              <a:rPr lang="en-US" baseline="0" dirty="0" err="1" smtClean="0"/>
              <a:t>rxn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smtClean="0"/>
              <a:t>35</a:t>
            </a:fld>
            <a:endParaRPr lang="en-US"/>
          </a:p>
        </p:txBody>
      </p:sp>
    </p:spTree>
    <p:extLst>
      <p:ext uri="{BB962C8B-B14F-4D97-AF65-F5344CB8AC3E}">
        <p14:creationId xmlns:p14="http://schemas.microsoft.com/office/powerpoint/2010/main" val="170245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Amazing</a:t>
            </a:r>
            <a:r>
              <a:rPr lang="en-US" baseline="0" dirty="0" smtClean="0"/>
              <a:t> growth in info and concurrent drop in price.</a:t>
            </a:r>
          </a:p>
          <a:p>
            <a:r>
              <a:rPr lang="en-US" baseline="0" dirty="0" smtClean="0"/>
              <a:t>Story about 1 base thesis.</a:t>
            </a:r>
          </a:p>
          <a:p>
            <a:r>
              <a:rPr lang="en-US" baseline="0" dirty="0" smtClean="0"/>
              <a:t>Now 1/1000 cent per base.</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smtClean="0"/>
              <a:t>75</a:t>
            </a:fld>
            <a:endParaRPr lang="en-US"/>
          </a:p>
        </p:txBody>
      </p:sp>
    </p:spTree>
    <p:extLst>
      <p:ext uri="{BB962C8B-B14F-4D97-AF65-F5344CB8AC3E}">
        <p14:creationId xmlns:p14="http://schemas.microsoft.com/office/powerpoint/2010/main" val="379295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Amazing</a:t>
            </a:r>
            <a:r>
              <a:rPr lang="en-US" baseline="0" dirty="0" smtClean="0"/>
              <a:t> growth in info and concurrent drop in price.</a:t>
            </a:r>
          </a:p>
          <a:p>
            <a:r>
              <a:rPr lang="en-US" baseline="0" dirty="0" smtClean="0"/>
              <a:t>Story about 1 base thesis.</a:t>
            </a:r>
          </a:p>
          <a:p>
            <a:r>
              <a:rPr lang="en-US" baseline="0" dirty="0" smtClean="0"/>
              <a:t>Now 1/1000 cent per base.</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smtClean="0"/>
              <a:t>85</a:t>
            </a:fld>
            <a:endParaRPr lang="en-US"/>
          </a:p>
        </p:txBody>
      </p:sp>
    </p:spTree>
    <p:extLst>
      <p:ext uri="{BB962C8B-B14F-4D97-AF65-F5344CB8AC3E}">
        <p14:creationId xmlns:p14="http://schemas.microsoft.com/office/powerpoint/2010/main" val="379295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405299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5784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26826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92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274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118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505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03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702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828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381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863EE-AA4A-504E-AABD-472E32CE9119}" type="datetimeFigureOut">
              <a:rPr lang="en-US" smtClean="0"/>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03996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3438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716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756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10" name="Slide Number Placeholder 9"/>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396919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238841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96725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752505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723176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1731712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2" name="Date Placeholder 1"/>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4" name="Slide Number Placeholder 3"/>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36951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863EE-AA4A-504E-AABD-472E32CE9119}" type="datetimeFigureOut">
              <a:rPr lang="en-US" smtClean="0"/>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1307043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3969633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ill Sans MT"/>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61678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629572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Tree>
    <p:extLst>
      <p:ext uri="{BB962C8B-B14F-4D97-AF65-F5344CB8AC3E}">
        <p14:creationId xmlns:p14="http://schemas.microsoft.com/office/powerpoint/2010/main" val="5607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863EE-AA4A-504E-AABD-472E32CE9119}" type="datetimeFigureOut">
              <a:rPr lang="en-US" smtClean="0"/>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148919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863EE-AA4A-504E-AABD-472E32CE9119}" type="datetimeFigureOut">
              <a:rPr lang="en-US" smtClean="0"/>
              <a:t>9/7/12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51923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863EE-AA4A-504E-AABD-472E32CE9119}" type="datetimeFigureOut">
              <a:rPr lang="en-US" smtClean="0"/>
              <a:t>9/7/12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74391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863EE-AA4A-504E-AABD-472E32CE9119}" type="datetimeFigureOut">
              <a:rPr lang="en-US" smtClean="0"/>
              <a:t>9/7/12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71517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863EE-AA4A-504E-AABD-472E32CE9119}" type="datetimeFigureOut">
              <a:rPr lang="en-US" smtClean="0"/>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29795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863EE-AA4A-504E-AABD-472E32CE9119}" type="datetimeFigureOut">
              <a:rPr lang="en-US" smtClean="0"/>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FA27D-6860-A04D-B631-3D6390A3710D}" type="slidenum">
              <a:rPr lang="en-US" smtClean="0"/>
              <a:t>‹#›</a:t>
            </a:fld>
            <a:endParaRPr lang="en-US"/>
          </a:p>
        </p:txBody>
      </p:sp>
    </p:spTree>
    <p:extLst>
      <p:ext uri="{BB962C8B-B14F-4D97-AF65-F5344CB8AC3E}">
        <p14:creationId xmlns:p14="http://schemas.microsoft.com/office/powerpoint/2010/main" val="3960092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863EE-AA4A-504E-AABD-472E32CE9119}" type="datetimeFigureOut">
              <a:rPr lang="en-US" smtClean="0"/>
              <a:t>9/7/12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FA27D-6860-A04D-B631-3D6390A3710D}" type="slidenum">
              <a:rPr lang="en-US" smtClean="0"/>
              <a:t>‹#›</a:t>
            </a:fld>
            <a:endParaRPr lang="en-US"/>
          </a:p>
        </p:txBody>
      </p:sp>
    </p:spTree>
    <p:extLst>
      <p:ext uri="{BB962C8B-B14F-4D97-AF65-F5344CB8AC3E}">
        <p14:creationId xmlns:p14="http://schemas.microsoft.com/office/powerpoint/2010/main" val="283720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76992-8450-AE45-86A5-6BF74140C816}" type="datetimeFigureOut">
              <a:rPr lang="en-US">
                <a:solidFill>
                  <a:prstClr val="black">
                    <a:tint val="75000"/>
                  </a:prstClr>
                </a:solidFill>
                <a:latin typeface="Calibri"/>
              </a:rPr>
              <a:pPr/>
              <a:t>9/7/12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89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ED68DEBC-277F-E341-AEA7-A3AF9B371FD3}" type="datetimeFigureOut">
              <a:rPr lang="en-US" smtClean="0">
                <a:solidFill>
                  <a:srgbClr val="E7DEC9">
                    <a:shade val="50000"/>
                    <a:satMod val="200000"/>
                  </a:srgbClr>
                </a:solidFill>
                <a:latin typeface="Gill Sans MT"/>
              </a:rPr>
              <a:pPr/>
              <a:t>9/7/12</a:t>
            </a:fld>
            <a:endParaRPr lang="en-US">
              <a:solidFill>
                <a:srgbClr val="E7DEC9">
                  <a:shade val="50000"/>
                  <a:satMod val="20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solidFill>
                <a:srgbClr val="E7DEC9">
                  <a:shade val="50000"/>
                  <a:satMod val="20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74CB1F81-618D-CD48-A4CF-6F1F054BD287}" type="slidenum">
              <a:rPr lang="en-US" smtClean="0">
                <a:solidFill>
                  <a:srgbClr val="E7DEC9">
                    <a:shade val="50000"/>
                    <a:satMod val="200000"/>
                  </a:srgbClr>
                </a:solidFill>
                <a:latin typeface="Gill Sans MT"/>
              </a:rPr>
              <a:pPr/>
              <a:t>‹#›</a:t>
            </a:fld>
            <a:endParaRPr lang="en-US">
              <a:solidFill>
                <a:srgbClr val="E7DEC9">
                  <a:shade val="50000"/>
                  <a:satMod val="20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358246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bin"/><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audio" Target="../media/audio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5.jpeg"/><Relationship Id="rId3" Type="http://schemas.openxmlformats.org/officeDocument/2006/relationships/image" Target="../media/image1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g"/><Relationship Id="rId3" Type="http://schemas.openxmlformats.org/officeDocument/2006/relationships/image" Target="../media/image2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nanoporetech.com/technology/minion-a-miniaturised-sensing-instru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623203"/>
            <a:ext cx="6812507" cy="1077218"/>
          </a:xfrm>
          <a:prstGeom prst="rect">
            <a:avLst/>
          </a:prstGeom>
          <a:noFill/>
        </p:spPr>
        <p:txBody>
          <a:bodyPr wrap="square" rtlCol="0">
            <a:spAutoFit/>
          </a:bodyPr>
          <a:lstStyle/>
          <a:p>
            <a:r>
              <a:rPr lang="en-US" sz="3200" b="1" dirty="0" smtClean="0">
                <a:solidFill>
                  <a:prstClr val="black"/>
                </a:solidFill>
                <a:latin typeface="Century Gothic"/>
                <a:cs typeface="Century Gothic"/>
              </a:rPr>
              <a:t>The past, present, and future of DNA sequencing</a:t>
            </a:r>
            <a:endParaRPr lang="en-US" sz="3200" b="1" dirty="0">
              <a:solidFill>
                <a:prstClr val="black"/>
              </a:solidFill>
              <a:latin typeface="Century Gothic"/>
              <a:cs typeface="Century Gothic"/>
            </a:endParaRPr>
          </a:p>
        </p:txBody>
      </p:sp>
      <p:sp>
        <p:nvSpPr>
          <p:cNvPr id="6" name="TextBox 5"/>
          <p:cNvSpPr txBox="1"/>
          <p:nvPr/>
        </p:nvSpPr>
        <p:spPr>
          <a:xfrm>
            <a:off x="1943809" y="2758883"/>
            <a:ext cx="1420882" cy="369332"/>
          </a:xfrm>
          <a:prstGeom prst="rect">
            <a:avLst/>
          </a:prstGeom>
          <a:noFill/>
        </p:spPr>
        <p:txBody>
          <a:bodyPr wrap="none" rtlCol="0">
            <a:spAutoFit/>
          </a:bodyPr>
          <a:lstStyle/>
          <a:p>
            <a:r>
              <a:rPr lang="en-US" dirty="0" smtClean="0">
                <a:solidFill>
                  <a:prstClr val="black"/>
                </a:solidFill>
                <a:latin typeface="Century Gothic"/>
                <a:cs typeface="Century Gothic"/>
              </a:rPr>
              <a:t>Dan </a:t>
            </a:r>
            <a:r>
              <a:rPr lang="en-US" dirty="0">
                <a:solidFill>
                  <a:prstClr val="black"/>
                </a:solidFill>
                <a:latin typeface="Century Gothic"/>
                <a:cs typeface="Century Gothic"/>
              </a:rPr>
              <a:t>Russell</a:t>
            </a:r>
          </a:p>
        </p:txBody>
      </p:sp>
    </p:spTree>
    <p:extLst>
      <p:ext uri="{BB962C8B-B14F-4D97-AF65-F5344CB8AC3E}">
        <p14:creationId xmlns:p14="http://schemas.microsoft.com/office/powerpoint/2010/main" val="229607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5919542"/>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4680053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6151455"/>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r>
                        <a:rPr lang="en-US" dirty="0" smtClean="0"/>
                        <a:t>~200 bp</a:t>
                      </a:r>
                      <a:endParaRPr lang="en-US" dirty="0"/>
                    </a:p>
                  </a:txBody>
                  <a:tcPr anchor="ctr"/>
                </a:tc>
              </a:tr>
            </a:tbl>
          </a:graphicData>
        </a:graphic>
      </p:graphicFrame>
      <p:sp>
        <p:nvSpPr>
          <p:cNvPr id="4" name="TextBox 3"/>
          <p:cNvSpPr txBox="1"/>
          <p:nvPr/>
        </p:nvSpPr>
        <p:spPr>
          <a:xfrm>
            <a:off x="1943809" y="4027498"/>
            <a:ext cx="7037631" cy="1569660"/>
          </a:xfrm>
          <a:prstGeom prst="rect">
            <a:avLst/>
          </a:prstGeom>
          <a:noFill/>
        </p:spPr>
        <p:txBody>
          <a:bodyPr wrap="square" rtlCol="0">
            <a:spAutoFit/>
          </a:bodyPr>
          <a:lstStyle/>
          <a:p>
            <a:r>
              <a:rPr lang="en-US" sz="2400" b="1" dirty="0" smtClean="0">
                <a:solidFill>
                  <a:prstClr val="black"/>
                </a:solidFill>
                <a:latin typeface="Century Gothic"/>
                <a:cs typeface="Century Gothic"/>
              </a:rPr>
              <a:t>But…</a:t>
            </a:r>
          </a:p>
          <a:p>
            <a:pPr marL="457200" indent="-457200">
              <a:buFont typeface="Arial"/>
              <a:buChar char="•"/>
            </a:pPr>
            <a:r>
              <a:rPr lang="en-US" sz="2400" dirty="0" smtClean="0">
                <a:solidFill>
                  <a:prstClr val="black"/>
                </a:solidFill>
                <a:cs typeface="Century Gothic"/>
              </a:rPr>
              <a:t>Phage Genome: 30,000 to 500,000 bp</a:t>
            </a:r>
          </a:p>
          <a:p>
            <a:pPr marL="457200" indent="-457200">
              <a:buFont typeface="Arial"/>
              <a:buChar char="•"/>
            </a:pPr>
            <a:r>
              <a:rPr lang="en-US" sz="2400" dirty="0" smtClean="0">
                <a:solidFill>
                  <a:prstClr val="black"/>
                </a:solidFill>
                <a:cs typeface="Century Gothic"/>
              </a:rPr>
              <a:t>Bacteria: Several million bp</a:t>
            </a:r>
          </a:p>
          <a:p>
            <a:pPr marL="457200" indent="-457200">
              <a:buFont typeface="Arial"/>
              <a:buChar char="•"/>
            </a:pPr>
            <a:r>
              <a:rPr lang="en-US" sz="2400" dirty="0" smtClean="0">
                <a:solidFill>
                  <a:prstClr val="black"/>
                </a:solidFill>
                <a:cs typeface="Century Gothic"/>
              </a:rPr>
              <a:t>Human: 3 billion bp</a:t>
            </a:r>
          </a:p>
        </p:txBody>
      </p:sp>
    </p:spTree>
    <p:extLst>
      <p:ext uri="{BB962C8B-B14F-4D97-AF65-F5344CB8AC3E}">
        <p14:creationId xmlns:p14="http://schemas.microsoft.com/office/powerpoint/2010/main" val="3316877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grpSp>
        <p:nvGrpSpPr>
          <p:cNvPr id="15" name="Group 14"/>
          <p:cNvGrpSpPr/>
          <p:nvPr/>
        </p:nvGrpSpPr>
        <p:grpSpPr>
          <a:xfrm>
            <a:off x="1828800" y="1828800"/>
            <a:ext cx="6477000" cy="458788"/>
            <a:chOff x="1828800" y="1828800"/>
            <a:chExt cx="6477000" cy="458788"/>
          </a:xfrm>
        </p:grpSpPr>
        <p:cxnSp>
          <p:nvCxnSpPr>
            <p:cNvPr id="7" name="Straight Connector 6"/>
            <p:cNvCxnSpPr/>
            <p:nvPr/>
          </p:nvCxnSpPr>
          <p:spPr>
            <a:xfrm>
              <a:off x="1981200" y="18288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28800" y="19812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81200" y="21336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3600" y="22860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sp>
        <p:nvSpPr>
          <p:cNvPr id="13" name="Subtitle 2"/>
          <p:cNvSpPr txBox="1">
            <a:spLocks/>
          </p:cNvSpPr>
          <p:nvPr/>
        </p:nvSpPr>
        <p:spPr>
          <a:xfrm>
            <a:off x="1059180" y="2971800"/>
            <a:ext cx="265557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Complete g</a:t>
            </a:r>
            <a:r>
              <a:rPr lang="en-US" sz="1730" dirty="0" err="1">
                <a:solidFill>
                  <a:prstClr val="black"/>
                </a:solidFill>
                <a:latin typeface="Gill Sans MT"/>
              </a:rPr>
              <a:t>enome copies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17" name="Group 16"/>
          <p:cNvGrpSpPr/>
          <p:nvPr/>
        </p:nvGrpSpPr>
        <p:grpSpPr>
          <a:xfrm>
            <a:off x="1600200" y="1823242"/>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Tree>
    <p:extLst>
      <p:ext uri="{BB962C8B-B14F-4D97-AF65-F5344CB8AC3E}">
        <p14:creationId xmlns:p14="http://schemas.microsoft.com/office/powerpoint/2010/main" val="2673034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hold" nodeType="clickEffect">
                                  <p:stCondLst>
                                    <p:cond delay="500"/>
                                  </p:stCondLst>
                                  <p:childTnLst>
                                    <p:animClr clrSpc="rgb" dir="cw">
                                      <p:cBhvr override="childStyle">
                                        <p:cTn id="22" dur="250" autoRev="1" fill="remove"/>
                                        <p:tgtEl>
                                          <p:spTgt spid="12"/>
                                        </p:tgtEl>
                                        <p:attrNameLst>
                                          <p:attrName>style.color</p:attrName>
                                        </p:attrNameLst>
                                      </p:cBhvr>
                                      <p:to>
                                        <a:srgbClr val="FFFFC4"/>
                                      </p:to>
                                    </p:animClr>
                                    <p:animClr clrSpc="rgb" dir="cw">
                                      <p:cBhvr>
                                        <p:cTn id="23" dur="250" autoRev="1" fill="remove"/>
                                        <p:tgtEl>
                                          <p:spTgt spid="12"/>
                                        </p:tgtEl>
                                        <p:attrNameLst>
                                          <p:attrName>fillcolor</p:attrName>
                                        </p:attrNameLst>
                                      </p:cBhvr>
                                      <p:to>
                                        <a:srgbClr val="FFFFC4"/>
                                      </p:to>
                                    </p:animClr>
                                    <p:set>
                                      <p:cBhvr>
                                        <p:cTn id="24" dur="250" autoRev="1" fill="remove"/>
                                        <p:tgtEl>
                                          <p:spTgt spid="12"/>
                                        </p:tgtEl>
                                        <p:attrNameLst>
                                          <p:attrName>fill.type</p:attrName>
                                        </p:attrNameLst>
                                      </p:cBhvr>
                                      <p:to>
                                        <p:strVal val="solid"/>
                                      </p:to>
                                    </p:set>
                                    <p:set>
                                      <p:cBhvr>
                                        <p:cTn id="25" dur="250" autoRev="1" fill="remove"/>
                                        <p:tgtEl>
                                          <p:spTgt spid="12"/>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2" name="Gunshot"/>
                                        </p:tgtEl>
                                      </p:cMediaNode>
                                    </p:audio>
                                  </p:sub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1000"/>
                            </p:stCondLst>
                            <p:childTnLst>
                              <p:par>
                                <p:cTn id="33" presetID="9" presetClass="exit" presetSubtype="0" fill="hold" grpId="0" nodeType="afterEffect">
                                  <p:stCondLst>
                                    <p:cond delay="50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2000"/>
                            </p:stCondLst>
                            <p:childTnLst>
                              <p:par>
                                <p:cTn id="37" presetID="9" presetClass="entr" presetSubtype="0" fill="hold" grpId="0" nodeType="afterEffect">
                                  <p:stCondLst>
                                    <p:cond delay="50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grpSp>
        <p:nvGrpSpPr>
          <p:cNvPr id="5" name="Group 16"/>
          <p:cNvGrpSpPr/>
          <p:nvPr/>
        </p:nvGrpSpPr>
        <p:grpSpPr>
          <a:xfrm>
            <a:off x="1600200" y="1828800"/>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73" name="Rounded Rectangle 72"/>
          <p:cNvSpPr/>
          <p:nvPr/>
        </p:nvSpPr>
        <p:spPr>
          <a:xfrm>
            <a:off x="2590800" y="5334000"/>
            <a:ext cx="4876800" cy="838200"/>
          </a:xfrm>
          <a:prstGeom prst="roundRect">
            <a:avLst/>
          </a:prstGeom>
          <a:solidFill>
            <a:schemeClr val="bg1">
              <a:lumMod val="95000"/>
            </a:schemeClr>
          </a:solidFill>
          <a:ln>
            <a:solidFill>
              <a:schemeClr val="tx1"/>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dirty="0">
                <a:solidFill>
                  <a:srgbClr val="000000"/>
                </a:solidFill>
                <a:latin typeface="Gill Sans MT"/>
              </a:rPr>
              <a:t>NOT REALLY DONE BY DUCK HUNTERS</a:t>
            </a:r>
          </a:p>
          <a:p>
            <a:pPr algn="ctr"/>
            <a:r>
              <a:rPr lang="en-US" dirty="0" err="1">
                <a:solidFill>
                  <a:srgbClr val="000000"/>
                </a:solidFill>
                <a:latin typeface="Gill Sans MT"/>
              </a:rPr>
              <a:t>Hydroshearing</a:t>
            </a:r>
            <a:r>
              <a:rPr lang="en-US" dirty="0">
                <a:solidFill>
                  <a:srgbClr val="000000"/>
                </a:solidFill>
                <a:latin typeface="Gill Sans MT"/>
              </a:rPr>
              <a:t>, </a:t>
            </a:r>
            <a:r>
              <a:rPr lang="en-US" dirty="0" err="1">
                <a:solidFill>
                  <a:srgbClr val="000000"/>
                </a:solidFill>
                <a:latin typeface="Gill Sans MT"/>
              </a:rPr>
              <a:t>sonication</a:t>
            </a:r>
            <a:r>
              <a:rPr lang="en-US" dirty="0">
                <a:solidFill>
                  <a:srgbClr val="000000"/>
                </a:solidFill>
                <a:latin typeface="Gill Sans MT"/>
              </a:rPr>
              <a:t>, enzymatic shearing</a:t>
            </a:r>
          </a:p>
        </p:txBody>
      </p:sp>
    </p:spTree>
    <p:extLst>
      <p:ext uri="{BB962C8B-B14F-4D97-AF65-F5344CB8AC3E}">
        <p14:creationId xmlns:p14="http://schemas.microsoft.com/office/powerpoint/2010/main" val="1207654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6536" y="908695"/>
            <a:ext cx="7406640" cy="384137"/>
          </a:xfrm>
        </p:spPr>
        <p:txBody>
          <a:bodyPr>
            <a:noAutofit/>
          </a:bodyPr>
          <a:lstStyle/>
          <a:p>
            <a:pPr algn="l"/>
            <a:r>
              <a:rPr lang="en-US" sz="2400" dirty="0" smtClean="0"/>
              <a:t>All the King’s horses and all the King’s men…</a:t>
            </a:r>
            <a:endParaRPr lang="en-US" sz="2400" dirty="0"/>
          </a:p>
        </p:txBody>
      </p:sp>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6" name="TextBox 25"/>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 aka</a:t>
            </a:r>
            <a:endParaRPr lang="en-US" sz="3200" b="1" dirty="0">
              <a:solidFill>
                <a:prstClr val="black"/>
              </a:solidFill>
              <a:latin typeface="Century Gothic"/>
              <a:cs typeface="Century Gothic"/>
            </a:endParaRPr>
          </a:p>
        </p:txBody>
      </p:sp>
      <p:grpSp>
        <p:nvGrpSpPr>
          <p:cNvPr id="5" name="Group 4"/>
          <p:cNvGrpSpPr/>
          <p:nvPr/>
        </p:nvGrpSpPr>
        <p:grpSpPr>
          <a:xfrm>
            <a:off x="3684016" y="1359654"/>
            <a:ext cx="2097024" cy="469145"/>
            <a:chOff x="3684016" y="1359654"/>
            <a:chExt cx="2097024" cy="469145"/>
          </a:xfrm>
        </p:grpSpPr>
        <p:sp>
          <p:nvSpPr>
            <p:cNvPr id="24" name="Left Bracket 23"/>
            <p:cNvSpPr/>
            <p:nvPr/>
          </p:nvSpPr>
          <p:spPr>
            <a:xfrm rot="5400000">
              <a:off x="4677561" y="725321"/>
              <a:ext cx="109933" cy="2097024"/>
            </a:xfrm>
            <a:prstGeom prst="leftBracket">
              <a:avLst>
                <a:gd name="adj" fmla="val 38333"/>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 name="TextBox 3"/>
            <p:cNvSpPr txBox="1"/>
            <p:nvPr/>
          </p:nvSpPr>
          <p:spPr>
            <a:xfrm>
              <a:off x="4351528" y="1359654"/>
              <a:ext cx="713394" cy="369332"/>
            </a:xfrm>
            <a:prstGeom prst="rect">
              <a:avLst/>
            </a:prstGeom>
            <a:noFill/>
          </p:spPr>
          <p:txBody>
            <a:bodyPr wrap="none" rtlCol="0">
              <a:spAutoFit/>
            </a:bodyPr>
            <a:lstStyle/>
            <a:p>
              <a:r>
                <a:rPr lang="en-US" dirty="0" smtClean="0">
                  <a:solidFill>
                    <a:schemeClr val="tx1">
                      <a:lumMod val="75000"/>
                      <a:lumOff val="25000"/>
                    </a:schemeClr>
                  </a:solidFill>
                </a:rPr>
                <a:t>17 bp</a:t>
              </a:r>
              <a:endParaRPr lang="en-US" dirty="0">
                <a:solidFill>
                  <a:schemeClr val="tx1">
                    <a:lumMod val="75000"/>
                    <a:lumOff val="25000"/>
                  </a:schemeClr>
                </a:solidFill>
              </a:endParaRPr>
            </a:p>
          </p:txBody>
        </p:sp>
      </p:grpSp>
      <p:grpSp>
        <p:nvGrpSpPr>
          <p:cNvPr id="6" name="Group 5"/>
          <p:cNvGrpSpPr/>
          <p:nvPr/>
        </p:nvGrpSpPr>
        <p:grpSpPr>
          <a:xfrm>
            <a:off x="521208" y="3028950"/>
            <a:ext cx="8104632" cy="488196"/>
            <a:chOff x="521208" y="3028950"/>
            <a:chExt cx="8104632" cy="488196"/>
          </a:xfrm>
        </p:grpSpPr>
        <p:sp>
          <p:nvSpPr>
            <p:cNvPr id="29" name="TextBox 28"/>
            <p:cNvSpPr txBox="1"/>
            <p:nvPr/>
          </p:nvSpPr>
          <p:spPr>
            <a:xfrm>
              <a:off x="4351528" y="3147814"/>
              <a:ext cx="713394" cy="369332"/>
            </a:xfrm>
            <a:prstGeom prst="rect">
              <a:avLst/>
            </a:prstGeom>
            <a:noFill/>
          </p:spPr>
          <p:txBody>
            <a:bodyPr wrap="none" rtlCol="0">
              <a:spAutoFit/>
            </a:bodyPr>
            <a:lstStyle/>
            <a:p>
              <a:r>
                <a:rPr lang="en-US" dirty="0" smtClean="0">
                  <a:solidFill>
                    <a:schemeClr val="tx1">
                      <a:lumMod val="75000"/>
                      <a:lumOff val="25000"/>
                    </a:schemeClr>
                  </a:solidFill>
                </a:rPr>
                <a:t>66 bp</a:t>
              </a:r>
              <a:endParaRPr lang="en-US" dirty="0">
                <a:solidFill>
                  <a:schemeClr val="tx1">
                    <a:lumMod val="75000"/>
                    <a:lumOff val="25000"/>
                  </a:schemeClr>
                </a:solidFill>
              </a:endParaRPr>
            </a:p>
          </p:txBody>
        </p:sp>
        <p:sp>
          <p:nvSpPr>
            <p:cNvPr id="30" name="Left Bracket 29"/>
            <p:cNvSpPr/>
            <p:nvPr/>
          </p:nvSpPr>
          <p:spPr>
            <a:xfrm rot="16200000">
              <a:off x="4513199" y="-963041"/>
              <a:ext cx="120650" cy="8104632"/>
            </a:xfrm>
            <a:prstGeom prst="leftBracket">
              <a:avLst>
                <a:gd name="adj" fmla="val 61666"/>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grpSp>
    </p:spTree>
    <p:extLst>
      <p:ext uri="{BB962C8B-B14F-4D97-AF65-F5344CB8AC3E}">
        <p14:creationId xmlns:p14="http://schemas.microsoft.com/office/powerpoint/2010/main" val="3572836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ppt_x"/>
                                          </p:val>
                                        </p:tav>
                                        <p:tav tm="100000">
                                          <p:val>
                                            <p:strVal val="#ppt_x"/>
                                          </p:val>
                                        </p:tav>
                                      </p:tavLst>
                                    </p:anim>
                                    <p:anim calcmode="lin" valueType="num">
                                      <p:cBhvr additive="base">
                                        <p:cTn id="27" dur="20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accel="50000" decel="5000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ppt_x"/>
                                          </p:val>
                                        </p:tav>
                                        <p:tav tm="100000">
                                          <p:val>
                                            <p:strVal val="#ppt_x"/>
                                          </p:val>
                                        </p:tav>
                                      </p:tavLst>
                                    </p:anim>
                                    <p:anim calcmode="lin" valueType="num">
                                      <p:cBhvr additive="base">
                                        <p:cTn id="42" dur="1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90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9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100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par>
                          <p:cTn id="68" fill="hold">
                            <p:stCondLst>
                              <p:cond delay="10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par>
                          <p:cTn id="73" fill="hold">
                            <p:stCondLst>
                              <p:cond delay="11000"/>
                            </p:stCondLst>
                            <p:childTnLst>
                              <p:par>
                                <p:cTn id="74" presetID="2" presetClass="entr" presetSubtype="4" accel="50000" decel="500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6"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Tree>
    <p:extLst>
      <p:ext uri="{BB962C8B-B14F-4D97-AF65-F5344CB8AC3E}">
        <p14:creationId xmlns:p14="http://schemas.microsoft.com/office/powerpoint/2010/main" val="1922400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1181463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4041648"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390392" y="3139440"/>
            <a:ext cx="1473631" cy="646331"/>
          </a:xfrm>
          <a:prstGeom prst="rect">
            <a:avLst/>
          </a:prstGeom>
          <a:noFill/>
        </p:spPr>
        <p:txBody>
          <a:bodyPr wrap="none" rtlCol="0">
            <a:spAutoFit/>
          </a:bodyPr>
          <a:lstStyle/>
          <a:p>
            <a:pPr algn="ctr"/>
            <a:r>
              <a:rPr lang="en-US" dirty="0" smtClean="0"/>
              <a:t>6x coverage</a:t>
            </a:r>
          </a:p>
          <a:p>
            <a:pPr algn="ctr"/>
            <a:r>
              <a:rPr lang="en-US" dirty="0" smtClean="0"/>
              <a:t>100%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866120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3678505"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085746" y="3139440"/>
            <a:ext cx="1356636" cy="646331"/>
          </a:xfrm>
          <a:prstGeom prst="rect">
            <a:avLst/>
          </a:prstGeom>
          <a:noFill/>
        </p:spPr>
        <p:txBody>
          <a:bodyPr wrap="none" rtlCol="0">
            <a:spAutoFit/>
          </a:bodyPr>
          <a:lstStyle/>
          <a:p>
            <a:pPr algn="ctr"/>
            <a:r>
              <a:rPr lang="en-US" dirty="0"/>
              <a:t>5</a:t>
            </a:r>
            <a:r>
              <a:rPr lang="en-US" dirty="0" smtClean="0"/>
              <a:t>x coverage</a:t>
            </a:r>
          </a:p>
          <a:p>
            <a:pPr algn="ctr"/>
            <a:r>
              <a:rPr lang="en-US" dirty="0" smtClean="0"/>
              <a:t>80%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434327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1489986"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897227" y="3139440"/>
            <a:ext cx="1356636" cy="646331"/>
          </a:xfrm>
          <a:prstGeom prst="rect">
            <a:avLst/>
          </a:prstGeom>
          <a:noFill/>
        </p:spPr>
        <p:txBody>
          <a:bodyPr wrap="none" rtlCol="0">
            <a:spAutoFit/>
          </a:bodyPr>
          <a:lstStyle/>
          <a:p>
            <a:pPr algn="ctr"/>
            <a:r>
              <a:rPr lang="en-US" dirty="0" smtClean="0"/>
              <a:t>2x coverage</a:t>
            </a:r>
          </a:p>
          <a:p>
            <a:pPr algn="ctr"/>
            <a:r>
              <a:rPr lang="en-US" dirty="0"/>
              <a:t>5</a:t>
            </a:r>
            <a:r>
              <a:rPr lang="en-US" dirty="0" smtClean="0"/>
              <a:t>0% identity</a:t>
            </a:r>
            <a:endParaRPr lang="en-US" dirty="0"/>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972952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623203"/>
            <a:ext cx="6812507" cy="1077218"/>
          </a:xfrm>
          <a:prstGeom prst="rect">
            <a:avLst/>
          </a:prstGeom>
          <a:noFill/>
        </p:spPr>
        <p:txBody>
          <a:bodyPr wrap="square" rtlCol="0">
            <a:spAutoFit/>
          </a:bodyPr>
          <a:lstStyle/>
          <a:p>
            <a:r>
              <a:rPr lang="en-US" sz="3200" b="1" dirty="0" smtClean="0">
                <a:solidFill>
                  <a:prstClr val="black"/>
                </a:solidFill>
                <a:latin typeface="Century Gothic"/>
                <a:cs typeface="Century Gothic"/>
              </a:rPr>
              <a:t>The past, present, and future of DNA </a:t>
            </a:r>
            <a:r>
              <a:rPr lang="en-US" sz="3200" b="1" dirty="0" smtClean="0">
                <a:solidFill>
                  <a:prstClr val="black"/>
                </a:solidFill>
                <a:latin typeface="Century Gothic"/>
                <a:cs typeface="Century Gothic"/>
              </a:rPr>
              <a:t>sequencing*</a:t>
            </a:r>
            <a:endParaRPr lang="en-US" sz="3200" b="1" dirty="0">
              <a:solidFill>
                <a:prstClr val="black"/>
              </a:solidFill>
              <a:latin typeface="Century Gothic"/>
              <a:cs typeface="Century Gothic"/>
            </a:endParaRPr>
          </a:p>
        </p:txBody>
      </p:sp>
      <p:sp>
        <p:nvSpPr>
          <p:cNvPr id="6" name="TextBox 5"/>
          <p:cNvSpPr txBox="1"/>
          <p:nvPr/>
        </p:nvSpPr>
        <p:spPr>
          <a:xfrm>
            <a:off x="1943809" y="2758883"/>
            <a:ext cx="1420882" cy="369332"/>
          </a:xfrm>
          <a:prstGeom prst="rect">
            <a:avLst/>
          </a:prstGeom>
          <a:noFill/>
        </p:spPr>
        <p:txBody>
          <a:bodyPr wrap="none" rtlCol="0">
            <a:spAutoFit/>
          </a:bodyPr>
          <a:lstStyle/>
          <a:p>
            <a:r>
              <a:rPr lang="en-US" dirty="0" smtClean="0">
                <a:solidFill>
                  <a:prstClr val="black"/>
                </a:solidFill>
                <a:latin typeface="Century Gothic"/>
                <a:cs typeface="Century Gothic"/>
              </a:rPr>
              <a:t>Dan </a:t>
            </a:r>
            <a:r>
              <a:rPr lang="en-US" dirty="0">
                <a:solidFill>
                  <a:prstClr val="black"/>
                </a:solidFill>
                <a:latin typeface="Century Gothic"/>
                <a:cs typeface="Century Gothic"/>
              </a:rPr>
              <a:t>Russell</a:t>
            </a:r>
          </a:p>
        </p:txBody>
      </p:sp>
      <p:sp>
        <p:nvSpPr>
          <p:cNvPr id="4" name="TextBox 3"/>
          <p:cNvSpPr txBox="1"/>
          <p:nvPr/>
        </p:nvSpPr>
        <p:spPr>
          <a:xfrm>
            <a:off x="1943809" y="3771428"/>
            <a:ext cx="6812507" cy="1077218"/>
          </a:xfrm>
          <a:prstGeom prst="rect">
            <a:avLst/>
          </a:prstGeom>
          <a:noFill/>
        </p:spPr>
        <p:txBody>
          <a:bodyPr wrap="square" rtlCol="0">
            <a:spAutoFit/>
          </a:bodyPr>
          <a:lstStyle/>
          <a:p>
            <a:r>
              <a:rPr lang="en-US" sz="2400" b="1" dirty="0" smtClean="0">
                <a:solidFill>
                  <a:prstClr val="black"/>
                </a:solidFill>
                <a:latin typeface="Century Gothic"/>
                <a:cs typeface="Century Gothic"/>
              </a:rPr>
              <a:t>*DNA sequencing:</a:t>
            </a:r>
          </a:p>
          <a:p>
            <a:pPr lvl="1"/>
            <a:r>
              <a:rPr lang="en-US" sz="2000" dirty="0">
                <a:solidFill>
                  <a:prstClr val="black"/>
                </a:solidFill>
                <a:latin typeface="Century Gothic"/>
                <a:cs typeface="Century Gothic"/>
              </a:rPr>
              <a:t>D</a:t>
            </a:r>
            <a:r>
              <a:rPr lang="en-US" sz="2000" dirty="0" smtClean="0">
                <a:solidFill>
                  <a:prstClr val="black"/>
                </a:solidFill>
                <a:latin typeface="Century Gothic"/>
                <a:cs typeface="Century Gothic"/>
              </a:rPr>
              <a:t>etermining the number and order of nucleotides that make up a given molecule of DNA.</a:t>
            </a:r>
            <a:endParaRPr lang="en-US" sz="2000" b="1" dirty="0">
              <a:solidFill>
                <a:prstClr val="black"/>
              </a:solidFill>
              <a:latin typeface="Century Gothic"/>
              <a:cs typeface="Century Gothic"/>
            </a:endParaRPr>
          </a:p>
        </p:txBody>
      </p:sp>
    </p:spTree>
    <p:extLst>
      <p:ext uri="{BB962C8B-B14F-4D97-AF65-F5344CB8AC3E}">
        <p14:creationId xmlns:p14="http://schemas.microsoft.com/office/powerpoint/2010/main" val="3835243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8317661"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7749811" y="3139440"/>
            <a:ext cx="1306818" cy="369332"/>
          </a:xfrm>
          <a:prstGeom prst="rect">
            <a:avLst/>
          </a:prstGeom>
          <a:noFill/>
        </p:spPr>
        <p:txBody>
          <a:bodyPr wrap="none" rtlCol="0">
            <a:spAutoFit/>
          </a:bodyPr>
          <a:lstStyle/>
          <a:p>
            <a:pPr algn="ctr"/>
            <a:r>
              <a:rPr lang="en-US" dirty="0"/>
              <a:t>1</a:t>
            </a:r>
            <a:r>
              <a:rPr lang="en-US" dirty="0" smtClean="0"/>
              <a:t>x coverage</a:t>
            </a:r>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3599521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SG4 middle.png"/>
          <p:cNvPicPr>
            <a:picLocks noChangeAspect="1"/>
          </p:cNvPicPr>
          <p:nvPr/>
        </p:nvPicPr>
        <p:blipFill>
          <a:blip r:embed="rId2"/>
          <a:stretch>
            <a:fillRect/>
          </a:stretch>
        </p:blipFill>
        <p:spPr>
          <a:xfrm>
            <a:off x="30480" y="1097280"/>
            <a:ext cx="9090499" cy="4103350"/>
          </a:xfrm>
          <a:prstGeom prst="rect">
            <a:avLst/>
          </a:prstGeom>
        </p:spPr>
      </p:pic>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365864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t>
            </a:r>
            <a:r>
              <a:rPr lang="en-US" sz="2400" dirty="0" smtClean="0">
                <a:solidFill>
                  <a:srgbClr val="BFBFBF"/>
                </a:solidFill>
                <a:cs typeface="Century Gothic"/>
              </a:rPr>
              <a:t>Assembly</a:t>
            </a:r>
            <a:endParaRPr lang="en-US" sz="2400" dirty="0" smtClean="0">
              <a:solidFill>
                <a:srgbClr val="BFBFBF"/>
              </a:solidFill>
              <a:cs typeface="Century Gothic"/>
            </a:endParaRPr>
          </a:p>
          <a:p>
            <a:pPr marL="457200" indent="-457200">
              <a:buFont typeface="Arial"/>
              <a:buChar char="•"/>
            </a:pPr>
            <a:r>
              <a:rPr lang="en-US" sz="2400" dirty="0" smtClean="0">
                <a:cs typeface="Century Gothic"/>
              </a:rPr>
              <a:t>The Past: </a:t>
            </a:r>
            <a:r>
              <a:rPr lang="en-US" sz="2400" b="1" dirty="0" smtClean="0">
                <a:cs typeface="Century Gothic"/>
              </a:rPr>
              <a:t>Sanger</a:t>
            </a:r>
          </a:p>
          <a:p>
            <a:pPr marL="457200" indent="-457200">
              <a:buFont typeface="Arial"/>
              <a:buChar char="•"/>
            </a:pPr>
            <a:r>
              <a:rPr lang="en-US" sz="2400" dirty="0" smtClean="0">
                <a:solidFill>
                  <a:srgbClr val="BFBFBF"/>
                </a:solidFill>
                <a:cs typeface="Century Gothic"/>
              </a:rPr>
              <a:t>The Present: Next-Gen (454, </a:t>
            </a:r>
            <a:r>
              <a:rPr lang="en-US" sz="2400" dirty="0" err="1" smtClean="0">
                <a:solidFill>
                  <a:srgbClr val="BFBFBF"/>
                </a:solidFill>
                <a:cs typeface="Century Gothic"/>
              </a:rPr>
              <a:t>Illumina</a:t>
            </a:r>
            <a:r>
              <a:rPr lang="en-US" sz="2400" dirty="0" smtClean="0">
                <a:solidFill>
                  <a:srgbClr val="BFBFBF"/>
                </a:solidFill>
                <a:cs typeface="Century Gothic"/>
              </a:rPr>
              <a:t>, …)</a:t>
            </a:r>
          </a:p>
          <a:p>
            <a:pPr marL="457200" indent="-457200">
              <a:buFont typeface="Arial"/>
              <a:buChar char="•"/>
            </a:pPr>
            <a:r>
              <a:rPr lang="en-US" sz="2400" dirty="0" smtClean="0">
                <a:solidFill>
                  <a:srgbClr val="BFBFBF"/>
                </a:solidFill>
                <a:cs typeface="Century Gothic"/>
              </a:rPr>
              <a:t>The Future: ? (</a:t>
            </a:r>
            <a:r>
              <a:rPr lang="en-US" sz="2400" dirty="0" err="1" smtClean="0">
                <a:solidFill>
                  <a:srgbClr val="BFBFBF"/>
                </a:solidFill>
                <a:cs typeface="Century Gothic"/>
              </a:rPr>
              <a:t>Nanopore</a:t>
            </a:r>
            <a:r>
              <a:rPr lang="en-US" sz="2400" dirty="0" smtClean="0">
                <a:solidFill>
                  <a:srgbClr val="BFBFBF"/>
                </a:solidFill>
                <a:cs typeface="Century Gothic"/>
              </a:rPr>
              <a:t>, </a:t>
            </a:r>
            <a:r>
              <a:rPr lang="en-US" sz="2400" dirty="0" err="1" smtClean="0">
                <a:solidFill>
                  <a:srgbClr val="BFBFBF"/>
                </a:solidFill>
                <a:cs typeface="Century Gothic"/>
              </a:rPr>
              <a:t>MinION</a:t>
            </a:r>
            <a:r>
              <a:rPr lang="en-US" sz="2400" dirty="0" smtClean="0">
                <a:solidFill>
                  <a:srgbClr val="BFBFBF"/>
                </a:solidFill>
                <a:cs typeface="Century Gothic"/>
              </a:rPr>
              <a:t>, Single-molecule)</a:t>
            </a:r>
            <a:endParaRPr lang="en-US" sz="2400" b="1" dirty="0" smtClean="0">
              <a:solidFill>
                <a:srgbClr val="BFBFBF"/>
              </a:solidFill>
              <a:latin typeface="Century Gothic"/>
              <a:cs typeface="Century Gothic"/>
            </a:endParaRPr>
          </a:p>
          <a:p>
            <a:endParaRPr lang="en-US" sz="3200" b="1" dirty="0">
              <a:solidFill>
                <a:srgbClr val="BFBFBF"/>
              </a:solidFill>
              <a:latin typeface="Century Gothic"/>
              <a:cs typeface="Century Gothic"/>
            </a:endParaRPr>
          </a:p>
        </p:txBody>
      </p:sp>
    </p:spTree>
    <p:extLst>
      <p:ext uri="{BB962C8B-B14F-4D97-AF65-F5344CB8AC3E}">
        <p14:creationId xmlns:p14="http://schemas.microsoft.com/office/powerpoint/2010/main" val="36811684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095500" y="182324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43100" y="1975642"/>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600200" y="2127248"/>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15300" y="2293940"/>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247900" y="197564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476500" y="212407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58100" y="229552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714500" y="1823242"/>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09900" y="182641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543300" y="182800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152900" y="182959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86300" y="18311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43500" y="1832770"/>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932311" y="183435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590800" y="18248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38900" y="183594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048500" y="183753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467600" y="18391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886700" y="184071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743200" y="197405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29000" y="197802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076700" y="198199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419600" y="19859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62300" y="197723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32311" y="213360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322320" y="228520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172200" y="199072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734300" y="199549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162300" y="212248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38650" y="228838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048500" y="213677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895600" y="2122484"/>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305800" y="199708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886700" y="213995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32311" y="198914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676900" y="213201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620000" y="2138364"/>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781300" y="228203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048000" y="228361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781800" y="19923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277100" y="19939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556248" y="2135188"/>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962400" y="228679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1534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067300" y="2289176"/>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248400" y="22939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391150" y="229076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705600" y="229711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05350" y="213042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714750" y="212248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029200" y="198755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809750" y="2275678"/>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29300" y="2292352"/>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019800" y="228997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3" name="Subtitle 2"/>
          <p:cNvSpPr txBox="1">
            <a:spLocks/>
          </p:cNvSpPr>
          <p:nvPr/>
        </p:nvSpPr>
        <p:spPr>
          <a:xfrm>
            <a:off x="1432560" y="2667000"/>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2000" dirty="0">
                <a:solidFill>
                  <a:srgbClr val="4F271C">
                    <a:shade val="30000"/>
                    <a:satMod val="150000"/>
                  </a:srgbClr>
                </a:solidFill>
                <a:latin typeface="Gill Sans MT"/>
              </a:rPr>
              <a:t>Fragments were cloned:</a:t>
            </a: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grpSp>
        <p:nvGrpSpPr>
          <p:cNvPr id="76" name="Group 75"/>
          <p:cNvGrpSpPr/>
          <p:nvPr/>
        </p:nvGrpSpPr>
        <p:grpSpPr>
          <a:xfrm>
            <a:off x="1965960" y="3014267"/>
            <a:ext cx="1394460" cy="1557733"/>
            <a:chOff x="1965960" y="3014267"/>
            <a:chExt cx="1394460" cy="1557733"/>
          </a:xfrm>
        </p:grpSpPr>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6044184" y="3014267"/>
            <a:ext cx="1394460" cy="1557733"/>
            <a:chOff x="1965960" y="3014267"/>
            <a:chExt cx="1394460" cy="1557733"/>
          </a:xfrm>
        </p:grpSpPr>
        <p:sp>
          <p:nvSpPr>
            <p:cNvPr id="79" name="Donut 78"/>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2476500"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2251686" y="3188354"/>
            <a:ext cx="4240056" cy="67549"/>
            <a:chOff x="2251686" y="3188354"/>
            <a:chExt cx="4240056" cy="67549"/>
          </a:xfrm>
        </p:grpSpPr>
        <p:sp>
          <p:nvSpPr>
            <p:cNvPr id="96" name="Freeform 95"/>
            <p:cNvSpPr/>
            <p:nvPr/>
          </p:nvSpPr>
          <p:spPr>
            <a:xfrm>
              <a:off x="6343128" y="3188354"/>
              <a:ext cx="148614" cy="67549"/>
            </a:xfrm>
            <a:custGeom>
              <a:avLst/>
              <a:gdLst>
                <a:gd name="connsiteX0" fmla="*/ 0 w 148614"/>
                <a:gd name="connsiteY0" fmla="*/ 67549 h 67549"/>
                <a:gd name="connsiteX1" fmla="*/ 74307 w 148614"/>
                <a:gd name="connsiteY1" fmla="*/ 27020 h 67549"/>
                <a:gd name="connsiteX2" fmla="*/ 148614 w 148614"/>
                <a:gd name="connsiteY2" fmla="*/ 0 h 67549"/>
              </a:gdLst>
              <a:ahLst/>
              <a:cxnLst>
                <a:cxn ang="0">
                  <a:pos x="connsiteX0" y="connsiteY0"/>
                </a:cxn>
                <a:cxn ang="0">
                  <a:pos x="connsiteX1" y="connsiteY1"/>
                </a:cxn>
                <a:cxn ang="0">
                  <a:pos x="connsiteX2" y="connsiteY2"/>
                </a:cxn>
              </a:cxnLst>
              <a:rect l="l" t="t" r="r" b="b"/>
              <a:pathLst>
                <a:path w="148614" h="67549">
                  <a:moveTo>
                    <a:pt x="0" y="67549"/>
                  </a:moveTo>
                  <a:cubicBezTo>
                    <a:pt x="24769" y="52913"/>
                    <a:pt x="49538" y="38278"/>
                    <a:pt x="74307" y="27020"/>
                  </a:cubicBezTo>
                  <a:cubicBezTo>
                    <a:pt x="99076" y="15762"/>
                    <a:pt x="148614" y="0"/>
                    <a:pt x="148614" y="0"/>
                  </a:cubicBezTo>
                </a:path>
              </a:pathLst>
            </a:custGeom>
            <a:ln>
              <a:solidFill>
                <a:srgbClr val="FF0000"/>
              </a:solidFill>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97" name="Freeform 96"/>
            <p:cNvSpPr/>
            <p:nvPr/>
          </p:nvSpPr>
          <p:spPr>
            <a:xfrm>
              <a:off x="2251686" y="3188354"/>
              <a:ext cx="148614" cy="67549"/>
            </a:xfrm>
            <a:custGeom>
              <a:avLst/>
              <a:gdLst>
                <a:gd name="connsiteX0" fmla="*/ 0 w 148614"/>
                <a:gd name="connsiteY0" fmla="*/ 67549 h 67549"/>
                <a:gd name="connsiteX1" fmla="*/ 74307 w 148614"/>
                <a:gd name="connsiteY1" fmla="*/ 27020 h 67549"/>
                <a:gd name="connsiteX2" fmla="*/ 148614 w 148614"/>
                <a:gd name="connsiteY2" fmla="*/ 0 h 67549"/>
              </a:gdLst>
              <a:ahLst/>
              <a:cxnLst>
                <a:cxn ang="0">
                  <a:pos x="connsiteX0" y="connsiteY0"/>
                </a:cxn>
                <a:cxn ang="0">
                  <a:pos x="connsiteX1" y="connsiteY1"/>
                </a:cxn>
                <a:cxn ang="0">
                  <a:pos x="connsiteX2" y="connsiteY2"/>
                </a:cxn>
              </a:cxnLst>
              <a:rect l="l" t="t" r="r" b="b"/>
              <a:pathLst>
                <a:path w="148614" h="67549">
                  <a:moveTo>
                    <a:pt x="0" y="67549"/>
                  </a:moveTo>
                  <a:cubicBezTo>
                    <a:pt x="24769" y="52913"/>
                    <a:pt x="49538" y="38278"/>
                    <a:pt x="74307" y="27020"/>
                  </a:cubicBezTo>
                  <a:cubicBezTo>
                    <a:pt x="99076" y="15762"/>
                    <a:pt x="148614" y="0"/>
                    <a:pt x="148614" y="0"/>
                  </a:cubicBezTo>
                </a:path>
              </a:pathLst>
            </a:custGeom>
            <a:ln>
              <a:solidFill>
                <a:srgbClr val="FF0000"/>
              </a:solidFill>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grpSp>
      <p:grpSp>
        <p:nvGrpSpPr>
          <p:cNvPr id="104" name="Group 103"/>
          <p:cNvGrpSpPr/>
          <p:nvPr/>
        </p:nvGrpSpPr>
        <p:grpSpPr>
          <a:xfrm>
            <a:off x="2877227" y="3316698"/>
            <a:ext cx="4208972" cy="54040"/>
            <a:chOff x="2877227" y="3316698"/>
            <a:chExt cx="4208972" cy="54040"/>
          </a:xfrm>
        </p:grpSpPr>
        <p:sp>
          <p:nvSpPr>
            <p:cNvPr id="102" name="Freeform 101"/>
            <p:cNvSpPr/>
            <p:nvPr/>
          </p:nvSpPr>
          <p:spPr>
            <a:xfrm>
              <a:off x="6991626" y="3316698"/>
              <a:ext cx="94573" cy="54040"/>
            </a:xfrm>
            <a:custGeom>
              <a:avLst/>
              <a:gdLst>
                <a:gd name="connsiteX0" fmla="*/ 94573 w 94573"/>
                <a:gd name="connsiteY0" fmla="*/ 54040 h 54040"/>
                <a:gd name="connsiteX1" fmla="*/ 47287 w 94573"/>
                <a:gd name="connsiteY1" fmla="*/ 27020 h 54040"/>
                <a:gd name="connsiteX2" fmla="*/ 0 w 94573"/>
                <a:gd name="connsiteY2" fmla="*/ 0 h 54040"/>
              </a:gdLst>
              <a:ahLst/>
              <a:cxnLst>
                <a:cxn ang="0">
                  <a:pos x="connsiteX0" y="connsiteY0"/>
                </a:cxn>
                <a:cxn ang="0">
                  <a:pos x="connsiteX1" y="connsiteY1"/>
                </a:cxn>
                <a:cxn ang="0">
                  <a:pos x="connsiteX2" y="connsiteY2"/>
                </a:cxn>
              </a:cxnLst>
              <a:rect l="l" t="t" r="r" b="b"/>
              <a:pathLst>
                <a:path w="94573" h="54040">
                  <a:moveTo>
                    <a:pt x="94573" y="54040"/>
                  </a:moveTo>
                  <a:lnTo>
                    <a:pt x="47287" y="27020"/>
                  </a:lnTo>
                  <a:lnTo>
                    <a:pt x="0" y="0"/>
                  </a:lnTo>
                </a:path>
              </a:pathLst>
            </a:custGeom>
            <a:ln>
              <a:solidFill>
                <a:srgbClr val="FF00FF"/>
              </a:solidFill>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03" name="Freeform 102"/>
            <p:cNvSpPr/>
            <p:nvPr/>
          </p:nvSpPr>
          <p:spPr>
            <a:xfrm>
              <a:off x="2877227" y="3316698"/>
              <a:ext cx="94573" cy="54040"/>
            </a:xfrm>
            <a:custGeom>
              <a:avLst/>
              <a:gdLst>
                <a:gd name="connsiteX0" fmla="*/ 94573 w 94573"/>
                <a:gd name="connsiteY0" fmla="*/ 54040 h 54040"/>
                <a:gd name="connsiteX1" fmla="*/ 47287 w 94573"/>
                <a:gd name="connsiteY1" fmla="*/ 27020 h 54040"/>
                <a:gd name="connsiteX2" fmla="*/ 0 w 94573"/>
                <a:gd name="connsiteY2" fmla="*/ 0 h 54040"/>
              </a:gdLst>
              <a:ahLst/>
              <a:cxnLst>
                <a:cxn ang="0">
                  <a:pos x="connsiteX0" y="connsiteY0"/>
                </a:cxn>
                <a:cxn ang="0">
                  <a:pos x="connsiteX1" y="connsiteY1"/>
                </a:cxn>
                <a:cxn ang="0">
                  <a:pos x="connsiteX2" y="connsiteY2"/>
                </a:cxn>
              </a:cxnLst>
              <a:rect l="l" t="t" r="r" b="b"/>
              <a:pathLst>
                <a:path w="94573" h="54040">
                  <a:moveTo>
                    <a:pt x="94573" y="54040"/>
                  </a:moveTo>
                  <a:lnTo>
                    <a:pt x="47287" y="27020"/>
                  </a:lnTo>
                  <a:lnTo>
                    <a:pt x="0" y="0"/>
                  </a:lnTo>
                </a:path>
              </a:pathLst>
            </a:custGeom>
            <a:ln>
              <a:solidFill>
                <a:srgbClr val="FF00FF"/>
              </a:solidFill>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grpSp>
    </p:spTree>
    <p:extLst>
      <p:ext uri="{BB962C8B-B14F-4D97-AF65-F5344CB8AC3E}">
        <p14:creationId xmlns:p14="http://schemas.microsoft.com/office/powerpoint/2010/main" val="2819730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par>
                          <p:cTn id="9" fill="hold">
                            <p:stCondLst>
                              <p:cond delay="0"/>
                            </p:stCondLst>
                            <p:childTnLst>
                              <p:par>
                                <p:cTn id="10" presetID="42" presetClass="exit" presetSubtype="0" fill="hold" nodeType="afterEffect">
                                  <p:stCondLst>
                                    <p:cond delay="30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7" presetClass="entr" presetSubtype="0" fill="hold" nodeType="withEffect">
                                  <p:stCondLst>
                                    <p:cond delay="9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childTnLst>
                          </p:cTn>
                        </p:par>
                        <p:par>
                          <p:cTn id="20" fill="hold">
                            <p:stCondLst>
                              <p:cond delay="1900"/>
                            </p:stCondLst>
                            <p:childTnLst>
                              <p:par>
                                <p:cTn id="21" presetID="42" presetClass="exit" presetSubtype="0" fill="hold" nodeType="afterEffect">
                                  <p:stCondLst>
                                    <p:cond delay="0"/>
                                  </p:stCondLst>
                                  <p:childTnLst>
                                    <p:animEffect transition="out" filter="fade">
                                      <p:cBhvr>
                                        <p:cTn id="22" dur="1000"/>
                                        <p:tgtEl>
                                          <p:spTgt spid="59"/>
                                        </p:tgtEl>
                                      </p:cBhvr>
                                    </p:animEffect>
                                    <p:anim calcmode="lin" valueType="num">
                                      <p:cBhvr>
                                        <p:cTn id="23" dur="1000"/>
                                        <p:tgtEl>
                                          <p:spTgt spid="59"/>
                                        </p:tgtEl>
                                        <p:attrNameLst>
                                          <p:attrName>ppt_x</p:attrName>
                                        </p:attrNameLst>
                                      </p:cBhvr>
                                      <p:tavLst>
                                        <p:tav tm="0">
                                          <p:val>
                                            <p:strVal val="ppt_x"/>
                                          </p:val>
                                        </p:tav>
                                        <p:tav tm="100000">
                                          <p:val>
                                            <p:strVal val="ppt_x"/>
                                          </p:val>
                                        </p:tav>
                                      </p:tavLst>
                                    </p:anim>
                                    <p:anim calcmode="lin" valueType="num">
                                      <p:cBhvr>
                                        <p:cTn id="24" dur="1000"/>
                                        <p:tgtEl>
                                          <p:spTgt spid="59"/>
                                        </p:tgtEl>
                                        <p:attrNameLst>
                                          <p:attrName>ppt_y</p:attrName>
                                        </p:attrNameLst>
                                      </p:cBhvr>
                                      <p:tavLst>
                                        <p:tav tm="0">
                                          <p:val>
                                            <p:strVal val="ppt_y"/>
                                          </p:val>
                                        </p:tav>
                                        <p:tav tm="100000">
                                          <p:val>
                                            <p:strVal val="ppt_y+.1"/>
                                          </p:val>
                                        </p:tav>
                                      </p:tavLst>
                                    </p:anim>
                                    <p:set>
                                      <p:cBhvr>
                                        <p:cTn id="25" dur="1" fill="hold">
                                          <p:stCondLst>
                                            <p:cond delay="999"/>
                                          </p:stCondLst>
                                        </p:cTn>
                                        <p:tgtEl>
                                          <p:spTgt spid="59"/>
                                        </p:tgtEl>
                                        <p:attrNameLst>
                                          <p:attrName>style.visibility</p:attrName>
                                        </p:attrNameLst>
                                      </p:cBhvr>
                                      <p:to>
                                        <p:strVal val="hidden"/>
                                      </p:to>
                                    </p:set>
                                  </p:childTnLst>
                                </p:cTn>
                              </p:par>
                              <p:par>
                                <p:cTn id="26" presetID="47" presetClass="entr" presetSubtype="0" fill="hold" nodeType="withEffect">
                                  <p:stCondLst>
                                    <p:cond delay="60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1000"/>
                                        <p:tgtEl>
                                          <p:spTgt spid="81"/>
                                        </p:tgtEl>
                                      </p:cBhvr>
                                    </p:animEffect>
                                    <p:anim calcmode="lin" valueType="num">
                                      <p:cBhvr>
                                        <p:cTn id="29" dur="1000" fill="hold"/>
                                        <p:tgtEl>
                                          <p:spTgt spid="81"/>
                                        </p:tgtEl>
                                        <p:attrNameLst>
                                          <p:attrName>ppt_x</p:attrName>
                                        </p:attrNameLst>
                                      </p:cBhvr>
                                      <p:tavLst>
                                        <p:tav tm="0">
                                          <p:val>
                                            <p:strVal val="#ppt_x"/>
                                          </p:val>
                                        </p:tav>
                                        <p:tav tm="100000">
                                          <p:val>
                                            <p:strVal val="#ppt_x"/>
                                          </p:val>
                                        </p:tav>
                                      </p:tavLst>
                                    </p:anim>
                                    <p:anim calcmode="lin" valueType="num">
                                      <p:cBhvr>
                                        <p:cTn id="30" dur="1000" fill="hold"/>
                                        <p:tgtEl>
                                          <p:spTgt spid="8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9" presetClass="entr" presetSubtype="0" fill="hold"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dissolve">
                                      <p:cBhvr>
                                        <p:cTn id="34" dur="500"/>
                                        <p:tgtEl>
                                          <p:spTgt spid="98"/>
                                        </p:tgtEl>
                                      </p:cBhvr>
                                    </p:animEffect>
                                  </p:childTnLst>
                                </p:cTn>
                              </p:par>
                            </p:childTnLst>
                          </p:cTn>
                        </p:par>
                        <p:par>
                          <p:cTn id="35" fill="hold">
                            <p:stCondLst>
                              <p:cond delay="4000"/>
                            </p:stCondLst>
                            <p:childTnLst>
                              <p:par>
                                <p:cTn id="36" presetID="9" presetClass="entr" presetSubtype="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dissolve">
                                      <p:cBhvr>
                                        <p:cTn id="3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a:off x="5386142" y="1725649"/>
            <a:ext cx="3073614" cy="4282661"/>
          </a:xfrm>
          <a:custGeom>
            <a:avLst/>
            <a:gdLst>
              <a:gd name="connsiteX0" fmla="*/ 308487 w 3073614"/>
              <a:gd name="connsiteY0" fmla="*/ 421061 h 4282661"/>
              <a:gd name="connsiteX1" fmla="*/ 1936489 w 3073614"/>
              <a:gd name="connsiteY1" fmla="*/ 103576 h 4282661"/>
              <a:gd name="connsiteX2" fmla="*/ 2726846 w 3073614"/>
              <a:gd name="connsiteY2" fmla="*/ 421061 h 4282661"/>
              <a:gd name="connsiteX3" fmla="*/ 3037585 w 3073614"/>
              <a:gd name="connsiteY3" fmla="*/ 1447819 h 4282661"/>
              <a:gd name="connsiteX4" fmla="*/ 2841685 w 3073614"/>
              <a:gd name="connsiteY4" fmla="*/ 2224642 h 4282661"/>
              <a:gd name="connsiteX5" fmla="*/ 2868706 w 3073614"/>
              <a:gd name="connsiteY5" fmla="*/ 3116300 h 4282661"/>
              <a:gd name="connsiteX6" fmla="*/ 3010565 w 3073614"/>
              <a:gd name="connsiteY6" fmla="*/ 3866104 h 4282661"/>
              <a:gd name="connsiteX7" fmla="*/ 2490415 w 3073614"/>
              <a:gd name="connsiteY7" fmla="*/ 4237628 h 4282661"/>
              <a:gd name="connsiteX8" fmla="*/ 1132621 w 3073614"/>
              <a:gd name="connsiteY8" fmla="*/ 3595904 h 4282661"/>
              <a:gd name="connsiteX9" fmla="*/ 403060 w 3073614"/>
              <a:gd name="connsiteY9" fmla="*/ 3798554 h 4282661"/>
              <a:gd name="connsiteX10" fmla="*/ 85565 w 3073614"/>
              <a:gd name="connsiteY10" fmla="*/ 2629941 h 4282661"/>
              <a:gd name="connsiteX11" fmla="*/ 308487 w 3073614"/>
              <a:gd name="connsiteY11" fmla="*/ 421061 h 42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3614" h="4282661">
                <a:moveTo>
                  <a:pt x="308487" y="421061"/>
                </a:moveTo>
                <a:cubicBezTo>
                  <a:pt x="616974" y="0"/>
                  <a:pt x="1533429" y="103576"/>
                  <a:pt x="1936489" y="103576"/>
                </a:cubicBezTo>
                <a:cubicBezTo>
                  <a:pt x="2339549" y="103576"/>
                  <a:pt x="2543330" y="197021"/>
                  <a:pt x="2726846" y="421061"/>
                </a:cubicBezTo>
                <a:cubicBezTo>
                  <a:pt x="2910362" y="645102"/>
                  <a:pt x="3018445" y="1147222"/>
                  <a:pt x="3037585" y="1447819"/>
                </a:cubicBezTo>
                <a:cubicBezTo>
                  <a:pt x="3056725" y="1748416"/>
                  <a:pt x="2869832" y="1946562"/>
                  <a:pt x="2841685" y="2224642"/>
                </a:cubicBezTo>
                <a:cubicBezTo>
                  <a:pt x="2813538" y="2502722"/>
                  <a:pt x="2840559" y="2842723"/>
                  <a:pt x="2868706" y="3116300"/>
                </a:cubicBezTo>
                <a:cubicBezTo>
                  <a:pt x="2896853" y="3389877"/>
                  <a:pt x="3073614" y="3679216"/>
                  <a:pt x="3010565" y="3866104"/>
                </a:cubicBezTo>
                <a:cubicBezTo>
                  <a:pt x="2947517" y="4052992"/>
                  <a:pt x="2803406" y="4282661"/>
                  <a:pt x="2490415" y="4237628"/>
                </a:cubicBezTo>
                <a:cubicBezTo>
                  <a:pt x="2177424" y="4192595"/>
                  <a:pt x="1480513" y="3669083"/>
                  <a:pt x="1132621" y="3595904"/>
                </a:cubicBezTo>
                <a:cubicBezTo>
                  <a:pt x="784729" y="3522725"/>
                  <a:pt x="577569" y="3959548"/>
                  <a:pt x="403060" y="3798554"/>
                </a:cubicBezTo>
                <a:cubicBezTo>
                  <a:pt x="228551" y="3637560"/>
                  <a:pt x="100201" y="3186101"/>
                  <a:pt x="85565" y="2629941"/>
                </a:cubicBezTo>
                <a:cubicBezTo>
                  <a:pt x="70929" y="2073781"/>
                  <a:pt x="0" y="842122"/>
                  <a:pt x="308487" y="421061"/>
                </a:cubicBezTo>
                <a:close/>
              </a:path>
            </a:pathLst>
          </a:custGeom>
          <a:solidFill>
            <a:srgbClr val="FFCC66"/>
          </a:solidFill>
          <a:ln>
            <a:solidFill>
              <a:schemeClr val="accent4">
                <a:lumMod val="75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6" name="Freeform 75"/>
          <p:cNvSpPr/>
          <p:nvPr/>
        </p:nvSpPr>
        <p:spPr>
          <a:xfrm>
            <a:off x="1282361" y="1473462"/>
            <a:ext cx="3365213" cy="4534848"/>
          </a:xfrm>
          <a:custGeom>
            <a:avLst/>
            <a:gdLst>
              <a:gd name="connsiteX0" fmla="*/ 129475 w 3365213"/>
              <a:gd name="connsiteY0" fmla="*/ 570796 h 4534848"/>
              <a:gd name="connsiteX1" fmla="*/ 757708 w 3365213"/>
              <a:gd name="connsiteY1" fmla="*/ 192517 h 4534848"/>
              <a:gd name="connsiteX2" fmla="*/ 1919601 w 3365213"/>
              <a:gd name="connsiteY2" fmla="*/ 334372 h 4534848"/>
              <a:gd name="connsiteX3" fmla="*/ 2628897 w 3365213"/>
              <a:gd name="connsiteY3" fmla="*/ 1009870 h 4534848"/>
              <a:gd name="connsiteX4" fmla="*/ 3135536 w 3365213"/>
              <a:gd name="connsiteY4" fmla="*/ 3056631 h 4534848"/>
              <a:gd name="connsiteX5" fmla="*/ 3088250 w 3365213"/>
              <a:gd name="connsiteY5" fmla="*/ 4177959 h 4534848"/>
              <a:gd name="connsiteX6" fmla="*/ 1473758 w 3365213"/>
              <a:gd name="connsiteY6" fmla="*/ 4441404 h 4534848"/>
              <a:gd name="connsiteX7" fmla="*/ 224047 w 3365213"/>
              <a:gd name="connsiteY7" fmla="*/ 3617295 h 4534848"/>
              <a:gd name="connsiteX8" fmla="*/ 129475 w 3365213"/>
              <a:gd name="connsiteY8" fmla="*/ 570796 h 453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213" h="4534848">
                <a:moveTo>
                  <a:pt x="129475" y="570796"/>
                </a:moveTo>
                <a:cubicBezTo>
                  <a:pt x="218418" y="0"/>
                  <a:pt x="459354" y="231921"/>
                  <a:pt x="757708" y="192517"/>
                </a:cubicBezTo>
                <a:cubicBezTo>
                  <a:pt x="1056062" y="153113"/>
                  <a:pt x="1607736" y="198147"/>
                  <a:pt x="1919601" y="334372"/>
                </a:cubicBezTo>
                <a:cubicBezTo>
                  <a:pt x="2231466" y="470597"/>
                  <a:pt x="2426241" y="556160"/>
                  <a:pt x="2628897" y="1009870"/>
                </a:cubicBezTo>
                <a:cubicBezTo>
                  <a:pt x="2831553" y="1463580"/>
                  <a:pt x="3058977" y="2528616"/>
                  <a:pt x="3135536" y="3056631"/>
                </a:cubicBezTo>
                <a:cubicBezTo>
                  <a:pt x="3212095" y="3584646"/>
                  <a:pt x="3365213" y="3947164"/>
                  <a:pt x="3088250" y="4177959"/>
                </a:cubicBezTo>
                <a:cubicBezTo>
                  <a:pt x="2811287" y="4408754"/>
                  <a:pt x="1951125" y="4534848"/>
                  <a:pt x="1473758" y="4441404"/>
                </a:cubicBezTo>
                <a:cubicBezTo>
                  <a:pt x="996391" y="4347960"/>
                  <a:pt x="448094" y="4260145"/>
                  <a:pt x="224047" y="3617295"/>
                </a:cubicBezTo>
                <a:cubicBezTo>
                  <a:pt x="0" y="2974445"/>
                  <a:pt x="40532" y="1141592"/>
                  <a:pt x="129475" y="570796"/>
                </a:cubicBezTo>
                <a:close/>
              </a:path>
            </a:pathLst>
          </a:custGeom>
          <a:solidFill>
            <a:srgbClr val="FFCC66"/>
          </a:solidFill>
          <a:ln>
            <a:solidFill>
              <a:schemeClr val="accent4">
                <a:lumMod val="50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200400"/>
            <a:ext cx="381000" cy="45719"/>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8" name="Rounded Rectangle 77"/>
          <p:cNvSpPr/>
          <p:nvPr/>
        </p:nvSpPr>
        <p:spPr>
          <a:xfrm>
            <a:off x="2476500" y="3200400"/>
            <a:ext cx="381000" cy="45719"/>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9" name="Donut 78"/>
          <p:cNvSpPr/>
          <p:nvPr/>
        </p:nvSpPr>
        <p:spPr>
          <a:xfrm>
            <a:off x="6044184"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6554724"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83" name="Rounded Rectangle 82"/>
          <p:cNvSpPr/>
          <p:nvPr/>
        </p:nvSpPr>
        <p:spPr>
          <a:xfrm>
            <a:off x="6556248" y="3014267"/>
            <a:ext cx="381000" cy="372266"/>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70744" y="4710668"/>
            <a:ext cx="1076211" cy="369332"/>
          </a:xfrm>
          <a:prstGeom prst="rect">
            <a:avLst/>
          </a:prstGeom>
          <a:noFill/>
        </p:spPr>
        <p:txBody>
          <a:bodyPr wrap="none" rtlCol="0">
            <a:spAutoFit/>
          </a:bodyPr>
          <a:lstStyle/>
          <a:p>
            <a:r>
              <a:rPr lang="en-US" dirty="0" smtClean="0"/>
              <a:t>x millions</a:t>
            </a:r>
            <a:endParaRPr lang="en-US" dirty="0"/>
          </a:p>
        </p:txBody>
      </p:sp>
      <p:sp>
        <p:nvSpPr>
          <p:cNvPr id="13" name="TextBox 12"/>
          <p:cNvSpPr txBox="1"/>
          <p:nvPr/>
        </p:nvSpPr>
        <p:spPr>
          <a:xfrm>
            <a:off x="2077720" y="4710668"/>
            <a:ext cx="1076211" cy="369332"/>
          </a:xfrm>
          <a:prstGeom prst="rect">
            <a:avLst/>
          </a:prstGeom>
          <a:noFill/>
        </p:spPr>
        <p:txBody>
          <a:bodyPr wrap="none" rtlCol="0">
            <a:spAutoFit/>
          </a:bodyPr>
          <a:lstStyle/>
          <a:p>
            <a:r>
              <a:rPr lang="en-US" dirty="0" smtClean="0"/>
              <a:t>x millions</a:t>
            </a:r>
            <a:endParaRPr lang="en-US" dirty="0"/>
          </a:p>
        </p:txBody>
      </p:sp>
    </p:spTree>
    <p:extLst>
      <p:ext uri="{BB962C8B-B14F-4D97-AF65-F5344CB8AC3E}">
        <p14:creationId xmlns:p14="http://schemas.microsoft.com/office/powerpoint/2010/main" val="2542060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Phaser"/>
                                        </p:tgtEl>
                                      </p:cMediaNode>
                                    </p:audio>
                                  </p:subTnLst>
                                </p:cTn>
                              </p:par>
                              <p:par>
                                <p:cTn id="8" presetID="9"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dissolve">
                                      <p:cBhvr>
                                        <p:cTn id="10" dur="500"/>
                                        <p:tgtEl>
                                          <p:spTgt spid="78"/>
                                        </p:tgtEl>
                                      </p:cBhvr>
                                    </p:animEffect>
                                  </p:childTnLst>
                                </p:cTn>
                              </p:par>
                              <p:par>
                                <p:cTn id="11" presetID="9" presetClass="exit" presetSubtype="0" fill="hold" grpId="0" nodeType="withEffect">
                                  <p:stCondLst>
                                    <p:cond delay="0"/>
                                  </p:stCondLst>
                                  <p:childTnLst>
                                    <p:animEffect transition="out" filter="dissolv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dissolve">
                                      <p:cBhvr>
                                        <p:cTn id="20" dur="500"/>
                                        <p:tgtEl>
                                          <p:spTgt spid="83"/>
                                        </p:tgtEl>
                                      </p:cBhvr>
                                    </p:animEffect>
                                  </p:childTnLst>
                                </p:cTn>
                              </p:par>
                              <p:par>
                                <p:cTn id="21" presetID="9" presetClass="exit" presetSubtype="0" fill="hold" grpId="0" nodeType="withEffect">
                                  <p:stCondLst>
                                    <p:cond delay="0"/>
                                  </p:stCondLst>
                                  <p:childTnLst>
                                    <p:animEffect transition="out" filter="dissolve">
                                      <p:cBhvr>
                                        <p:cTn id="22" dur="500"/>
                                        <p:tgtEl>
                                          <p:spTgt spid="80"/>
                                        </p:tgtEl>
                                      </p:cBhvr>
                                    </p:animEffect>
                                    <p:set>
                                      <p:cBhvr>
                                        <p:cTn id="23" dur="1" fill="hold">
                                          <p:stCondLst>
                                            <p:cond delay="499"/>
                                          </p:stCondLst>
                                        </p:cTn>
                                        <p:tgtEl>
                                          <p:spTgt spid="8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6" grpId="0" animBg="1"/>
      <p:bldP spid="75" grpId="0" animBg="1"/>
      <p:bldP spid="78" grpId="0" animBg="1"/>
      <p:bldP spid="80" grpId="0" animBg="1"/>
      <p:bldP spid="83" grpId="0" animBg="1"/>
      <p:bldP spid="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a:off x="5386142" y="1725649"/>
            <a:ext cx="3073614" cy="4282661"/>
          </a:xfrm>
          <a:custGeom>
            <a:avLst/>
            <a:gdLst>
              <a:gd name="connsiteX0" fmla="*/ 308487 w 3073614"/>
              <a:gd name="connsiteY0" fmla="*/ 421061 h 4282661"/>
              <a:gd name="connsiteX1" fmla="*/ 1936489 w 3073614"/>
              <a:gd name="connsiteY1" fmla="*/ 103576 h 4282661"/>
              <a:gd name="connsiteX2" fmla="*/ 2726846 w 3073614"/>
              <a:gd name="connsiteY2" fmla="*/ 421061 h 4282661"/>
              <a:gd name="connsiteX3" fmla="*/ 3037585 w 3073614"/>
              <a:gd name="connsiteY3" fmla="*/ 1447819 h 4282661"/>
              <a:gd name="connsiteX4" fmla="*/ 2841685 w 3073614"/>
              <a:gd name="connsiteY4" fmla="*/ 2224642 h 4282661"/>
              <a:gd name="connsiteX5" fmla="*/ 2868706 w 3073614"/>
              <a:gd name="connsiteY5" fmla="*/ 3116300 h 4282661"/>
              <a:gd name="connsiteX6" fmla="*/ 3010565 w 3073614"/>
              <a:gd name="connsiteY6" fmla="*/ 3866104 h 4282661"/>
              <a:gd name="connsiteX7" fmla="*/ 2490415 w 3073614"/>
              <a:gd name="connsiteY7" fmla="*/ 4237628 h 4282661"/>
              <a:gd name="connsiteX8" fmla="*/ 1132621 w 3073614"/>
              <a:gd name="connsiteY8" fmla="*/ 3595904 h 4282661"/>
              <a:gd name="connsiteX9" fmla="*/ 403060 w 3073614"/>
              <a:gd name="connsiteY9" fmla="*/ 3798554 h 4282661"/>
              <a:gd name="connsiteX10" fmla="*/ 85565 w 3073614"/>
              <a:gd name="connsiteY10" fmla="*/ 2629941 h 4282661"/>
              <a:gd name="connsiteX11" fmla="*/ 308487 w 3073614"/>
              <a:gd name="connsiteY11" fmla="*/ 421061 h 42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3614" h="4282661">
                <a:moveTo>
                  <a:pt x="308487" y="421061"/>
                </a:moveTo>
                <a:cubicBezTo>
                  <a:pt x="616974" y="0"/>
                  <a:pt x="1533429" y="103576"/>
                  <a:pt x="1936489" y="103576"/>
                </a:cubicBezTo>
                <a:cubicBezTo>
                  <a:pt x="2339549" y="103576"/>
                  <a:pt x="2543330" y="197021"/>
                  <a:pt x="2726846" y="421061"/>
                </a:cubicBezTo>
                <a:cubicBezTo>
                  <a:pt x="2910362" y="645102"/>
                  <a:pt x="3018445" y="1147222"/>
                  <a:pt x="3037585" y="1447819"/>
                </a:cubicBezTo>
                <a:cubicBezTo>
                  <a:pt x="3056725" y="1748416"/>
                  <a:pt x="2869832" y="1946562"/>
                  <a:pt x="2841685" y="2224642"/>
                </a:cubicBezTo>
                <a:cubicBezTo>
                  <a:pt x="2813538" y="2502722"/>
                  <a:pt x="2840559" y="2842723"/>
                  <a:pt x="2868706" y="3116300"/>
                </a:cubicBezTo>
                <a:cubicBezTo>
                  <a:pt x="2896853" y="3389877"/>
                  <a:pt x="3073614" y="3679216"/>
                  <a:pt x="3010565" y="3866104"/>
                </a:cubicBezTo>
                <a:cubicBezTo>
                  <a:pt x="2947517" y="4052992"/>
                  <a:pt x="2803406" y="4282661"/>
                  <a:pt x="2490415" y="4237628"/>
                </a:cubicBezTo>
                <a:cubicBezTo>
                  <a:pt x="2177424" y="4192595"/>
                  <a:pt x="1480513" y="3669083"/>
                  <a:pt x="1132621" y="3595904"/>
                </a:cubicBezTo>
                <a:cubicBezTo>
                  <a:pt x="784729" y="3522725"/>
                  <a:pt x="577569" y="3959548"/>
                  <a:pt x="403060" y="3798554"/>
                </a:cubicBezTo>
                <a:cubicBezTo>
                  <a:pt x="228551" y="3637560"/>
                  <a:pt x="100201" y="3186101"/>
                  <a:pt x="85565" y="2629941"/>
                </a:cubicBezTo>
                <a:cubicBezTo>
                  <a:pt x="70929" y="2073781"/>
                  <a:pt x="0" y="842122"/>
                  <a:pt x="308487" y="421061"/>
                </a:cubicBezTo>
                <a:close/>
              </a:path>
            </a:pathLst>
          </a:custGeom>
          <a:solidFill>
            <a:srgbClr val="FFCC66"/>
          </a:solidFill>
          <a:ln>
            <a:solidFill>
              <a:schemeClr val="accent4">
                <a:lumMod val="75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6" name="Freeform 75"/>
          <p:cNvSpPr/>
          <p:nvPr/>
        </p:nvSpPr>
        <p:spPr>
          <a:xfrm>
            <a:off x="1282361" y="1473462"/>
            <a:ext cx="3365213" cy="4534848"/>
          </a:xfrm>
          <a:custGeom>
            <a:avLst/>
            <a:gdLst>
              <a:gd name="connsiteX0" fmla="*/ 129475 w 3365213"/>
              <a:gd name="connsiteY0" fmla="*/ 570796 h 4534848"/>
              <a:gd name="connsiteX1" fmla="*/ 757708 w 3365213"/>
              <a:gd name="connsiteY1" fmla="*/ 192517 h 4534848"/>
              <a:gd name="connsiteX2" fmla="*/ 1919601 w 3365213"/>
              <a:gd name="connsiteY2" fmla="*/ 334372 h 4534848"/>
              <a:gd name="connsiteX3" fmla="*/ 2628897 w 3365213"/>
              <a:gd name="connsiteY3" fmla="*/ 1009870 h 4534848"/>
              <a:gd name="connsiteX4" fmla="*/ 3135536 w 3365213"/>
              <a:gd name="connsiteY4" fmla="*/ 3056631 h 4534848"/>
              <a:gd name="connsiteX5" fmla="*/ 3088250 w 3365213"/>
              <a:gd name="connsiteY5" fmla="*/ 4177959 h 4534848"/>
              <a:gd name="connsiteX6" fmla="*/ 1473758 w 3365213"/>
              <a:gd name="connsiteY6" fmla="*/ 4441404 h 4534848"/>
              <a:gd name="connsiteX7" fmla="*/ 224047 w 3365213"/>
              <a:gd name="connsiteY7" fmla="*/ 3617295 h 4534848"/>
              <a:gd name="connsiteX8" fmla="*/ 129475 w 3365213"/>
              <a:gd name="connsiteY8" fmla="*/ 570796 h 453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213" h="4534848">
                <a:moveTo>
                  <a:pt x="129475" y="570796"/>
                </a:moveTo>
                <a:cubicBezTo>
                  <a:pt x="218418" y="0"/>
                  <a:pt x="459354" y="231921"/>
                  <a:pt x="757708" y="192517"/>
                </a:cubicBezTo>
                <a:cubicBezTo>
                  <a:pt x="1056062" y="153113"/>
                  <a:pt x="1607736" y="198147"/>
                  <a:pt x="1919601" y="334372"/>
                </a:cubicBezTo>
                <a:cubicBezTo>
                  <a:pt x="2231466" y="470597"/>
                  <a:pt x="2426241" y="556160"/>
                  <a:pt x="2628897" y="1009870"/>
                </a:cubicBezTo>
                <a:cubicBezTo>
                  <a:pt x="2831553" y="1463580"/>
                  <a:pt x="3058977" y="2528616"/>
                  <a:pt x="3135536" y="3056631"/>
                </a:cubicBezTo>
                <a:cubicBezTo>
                  <a:pt x="3212095" y="3584646"/>
                  <a:pt x="3365213" y="3947164"/>
                  <a:pt x="3088250" y="4177959"/>
                </a:cubicBezTo>
                <a:cubicBezTo>
                  <a:pt x="2811287" y="4408754"/>
                  <a:pt x="1951125" y="4534848"/>
                  <a:pt x="1473758" y="4441404"/>
                </a:cubicBezTo>
                <a:cubicBezTo>
                  <a:pt x="996391" y="4347960"/>
                  <a:pt x="448094" y="4260145"/>
                  <a:pt x="224047" y="3617295"/>
                </a:cubicBezTo>
                <a:cubicBezTo>
                  <a:pt x="0" y="2974445"/>
                  <a:pt x="40532" y="1141592"/>
                  <a:pt x="129475" y="570796"/>
                </a:cubicBezTo>
                <a:close/>
              </a:path>
            </a:pathLst>
          </a:custGeom>
          <a:solidFill>
            <a:srgbClr val="FFCC66"/>
          </a:solidFill>
          <a:ln>
            <a:solidFill>
              <a:schemeClr val="accent4">
                <a:lumMod val="50000"/>
              </a:schemeClr>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4" name="Donut 73"/>
          <p:cNvSpPr/>
          <p:nvPr/>
        </p:nvSpPr>
        <p:spPr>
          <a:xfrm>
            <a:off x="1965960"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75" name="Rounded Rectangle 74"/>
          <p:cNvSpPr/>
          <p:nvPr/>
        </p:nvSpPr>
        <p:spPr>
          <a:xfrm>
            <a:off x="2476500" y="3200400"/>
            <a:ext cx="381000" cy="45719"/>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8" name="Rounded Rectangle 77"/>
          <p:cNvSpPr/>
          <p:nvPr/>
        </p:nvSpPr>
        <p:spPr>
          <a:xfrm>
            <a:off x="2476500" y="3200400"/>
            <a:ext cx="381000" cy="45719"/>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77" name="Straight Connector 76"/>
          <p:cNvCxnSpPr/>
          <p:nvPr/>
        </p:nvCxnSpPr>
        <p:spPr>
          <a:xfrm>
            <a:off x="2476500" y="322783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9" name="Donut 78"/>
          <p:cNvSpPr/>
          <p:nvPr/>
        </p:nvSpPr>
        <p:spPr>
          <a:xfrm>
            <a:off x="6044184" y="3200400"/>
            <a:ext cx="1394460" cy="1371600"/>
          </a:xfrm>
          <a:prstGeom prst="donut">
            <a:avLst>
              <a:gd name="adj" fmla="val 1970"/>
            </a:avLst>
          </a:prstGeom>
          <a:solidFill>
            <a:srgbClr val="008000"/>
          </a:solidFill>
          <a:ln>
            <a:solidFill>
              <a:srgbClr val="008000"/>
            </a:solidFill>
          </a:ln>
          <a:effectLst/>
          <a:scene3d>
            <a:camera prst="orthographicFront" fov="0">
              <a:rot lat="0" lon="0" rev="0"/>
            </a:camera>
            <a:lightRig rig="brightRoom" dir="tl">
              <a:rot lat="0" lon="0" rev="8700000"/>
            </a:lightRig>
          </a:scene3d>
          <a:sp3d>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80" name="Rounded Rectangle 79"/>
          <p:cNvSpPr/>
          <p:nvPr/>
        </p:nvSpPr>
        <p:spPr>
          <a:xfrm>
            <a:off x="6554724" y="3014267"/>
            <a:ext cx="381000" cy="372266"/>
          </a:xfrm>
          <a:prstGeom prst="roundRect">
            <a:avLst/>
          </a:prstGeom>
          <a:solidFill>
            <a:schemeClr val="bg1"/>
          </a:solidFill>
          <a:ln>
            <a:solidFill>
              <a:schemeClr val="bg1"/>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83" name="Rounded Rectangle 82"/>
          <p:cNvSpPr/>
          <p:nvPr/>
        </p:nvSpPr>
        <p:spPr>
          <a:xfrm>
            <a:off x="6556248" y="3014267"/>
            <a:ext cx="381000" cy="372266"/>
          </a:xfrm>
          <a:prstGeom prst="roundRect">
            <a:avLst/>
          </a:prstGeom>
          <a:solidFill>
            <a:srgbClr val="FFCC66"/>
          </a:solidFill>
          <a:ln>
            <a:solidFill>
              <a:srgbClr val="FFCC66"/>
            </a:solid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81" name="Straight Connector 80"/>
          <p:cNvCxnSpPr/>
          <p:nvPr/>
        </p:nvCxnSpPr>
        <p:spPr>
          <a:xfrm>
            <a:off x="6553200" y="3226244"/>
            <a:ext cx="374904"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170744" y="4710668"/>
            <a:ext cx="1076211" cy="369332"/>
          </a:xfrm>
          <a:prstGeom prst="rect">
            <a:avLst/>
          </a:prstGeom>
          <a:noFill/>
        </p:spPr>
        <p:txBody>
          <a:bodyPr wrap="none" rtlCol="0">
            <a:spAutoFit/>
          </a:bodyPr>
          <a:lstStyle/>
          <a:p>
            <a:r>
              <a:rPr lang="en-US" dirty="0" smtClean="0"/>
              <a:t>x millions</a:t>
            </a:r>
            <a:endParaRPr lang="en-US" dirty="0"/>
          </a:p>
        </p:txBody>
      </p:sp>
      <p:sp>
        <p:nvSpPr>
          <p:cNvPr id="13" name="TextBox 12"/>
          <p:cNvSpPr txBox="1"/>
          <p:nvPr/>
        </p:nvSpPr>
        <p:spPr>
          <a:xfrm>
            <a:off x="2077720" y="4710668"/>
            <a:ext cx="1076211" cy="369332"/>
          </a:xfrm>
          <a:prstGeom prst="rect">
            <a:avLst/>
          </a:prstGeom>
          <a:noFill/>
        </p:spPr>
        <p:txBody>
          <a:bodyPr wrap="none" rtlCol="0">
            <a:spAutoFit/>
          </a:bodyPr>
          <a:lstStyle/>
          <a:p>
            <a:r>
              <a:rPr lang="en-US" dirty="0" smtClean="0"/>
              <a:t>x millions</a:t>
            </a:r>
            <a:endParaRPr lang="en-US" dirty="0"/>
          </a:p>
        </p:txBody>
      </p:sp>
    </p:spTree>
    <p:extLst>
      <p:ext uri="{BB962C8B-B14F-4D97-AF65-F5344CB8AC3E}">
        <p14:creationId xmlns:p14="http://schemas.microsoft.com/office/powerpoint/2010/main" val="2441642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500"/>
                                        <p:tgtEl>
                                          <p:spTgt spid="76"/>
                                        </p:tgtEl>
                                      </p:cBhvr>
                                    </p:animEffect>
                                    <p:set>
                                      <p:cBhvr>
                                        <p:cTn id="10" dur="1" fill="hold">
                                          <p:stCondLst>
                                            <p:cond delay="499"/>
                                          </p:stCondLst>
                                        </p:cTn>
                                        <p:tgtEl>
                                          <p:spTgt spid="7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2"/>
                                        </p:tgtEl>
                                      </p:cBhvr>
                                    </p:animEffect>
                                    <p:set>
                                      <p:cBhvr>
                                        <p:cTn id="13" dur="1" fill="hold">
                                          <p:stCondLst>
                                            <p:cond delay="499"/>
                                          </p:stCondLst>
                                        </p:cTn>
                                        <p:tgtEl>
                                          <p:spTgt spid="82"/>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6" grpId="1" animBg="1"/>
      <p:bldP spid="78"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Sequencing Reactions</a:t>
            </a:r>
            <a:endParaRPr lang="en-US" dirty="0"/>
          </a:p>
        </p:txBody>
      </p:sp>
      <p:sp>
        <p:nvSpPr>
          <p:cNvPr id="17" name="TextBox 16"/>
          <p:cNvSpPr txBox="1"/>
          <p:nvPr/>
        </p:nvSpPr>
        <p:spPr>
          <a:xfrm>
            <a:off x="1432560" y="1263134"/>
            <a:ext cx="7330440" cy="1754327"/>
          </a:xfrm>
          <a:prstGeom prst="rect">
            <a:avLst/>
          </a:prstGeom>
          <a:noFill/>
        </p:spPr>
        <p:txBody>
          <a:bodyPr wrap="square" rtlCol="0">
            <a:spAutoFit/>
          </a:bodyPr>
          <a:lstStyle/>
          <a:p>
            <a:r>
              <a:rPr lang="en-US" dirty="0" smtClean="0">
                <a:solidFill>
                  <a:prstClr val="black"/>
                </a:solidFill>
                <a:latin typeface="Gill Sans MT"/>
              </a:rPr>
              <a:t>For </a:t>
            </a:r>
            <a:r>
              <a:rPr lang="en-US" dirty="0">
                <a:solidFill>
                  <a:prstClr val="black"/>
                </a:solidFill>
                <a:latin typeface="Gill Sans MT"/>
              </a:rPr>
              <a:t>given template DNA, </a:t>
            </a:r>
            <a:r>
              <a:rPr lang="en-US" dirty="0" smtClean="0">
                <a:solidFill>
                  <a:prstClr val="black"/>
                </a:solidFill>
                <a:latin typeface="Gill Sans MT"/>
              </a:rPr>
              <a:t>it’s like PCR except:</a:t>
            </a:r>
          </a:p>
          <a:p>
            <a:endParaRPr lang="en-US" dirty="0">
              <a:solidFill>
                <a:prstClr val="black"/>
              </a:solidFill>
              <a:latin typeface="Gill Sans MT"/>
            </a:endParaRPr>
          </a:p>
          <a:p>
            <a:r>
              <a:rPr lang="en-US" dirty="0" smtClean="0">
                <a:solidFill>
                  <a:prstClr val="black"/>
                </a:solidFill>
                <a:latin typeface="Gill Sans MT"/>
              </a:rPr>
              <a:t>Uses only a single primer </a:t>
            </a:r>
            <a:r>
              <a:rPr lang="en-US" dirty="0">
                <a:solidFill>
                  <a:prstClr val="black"/>
                </a:solidFill>
                <a:latin typeface="Gill Sans MT"/>
              </a:rPr>
              <a:t>and polymerase to </a:t>
            </a:r>
            <a:r>
              <a:rPr lang="en-US" dirty="0" smtClean="0">
                <a:solidFill>
                  <a:prstClr val="black"/>
                </a:solidFill>
                <a:latin typeface="Gill Sans MT"/>
              </a:rPr>
              <a:t>make </a:t>
            </a:r>
            <a:r>
              <a:rPr lang="en-US" dirty="0">
                <a:solidFill>
                  <a:prstClr val="black"/>
                </a:solidFill>
                <a:latin typeface="Gill Sans MT"/>
              </a:rPr>
              <a:t>new </a:t>
            </a:r>
            <a:r>
              <a:rPr lang="en-US" dirty="0" err="1">
                <a:solidFill>
                  <a:prstClr val="black"/>
                </a:solidFill>
                <a:latin typeface="Gill Sans MT"/>
              </a:rPr>
              <a:t>ssDNA</a:t>
            </a:r>
            <a:r>
              <a:rPr lang="en-US" dirty="0">
                <a:solidFill>
                  <a:prstClr val="black"/>
                </a:solidFill>
                <a:latin typeface="Gill Sans MT"/>
              </a:rPr>
              <a:t> </a:t>
            </a:r>
            <a:r>
              <a:rPr lang="en-US" dirty="0" smtClean="0">
                <a:solidFill>
                  <a:prstClr val="black"/>
                </a:solidFill>
                <a:latin typeface="Gill Sans MT"/>
              </a:rPr>
              <a:t>pieces.</a:t>
            </a:r>
            <a:endParaRPr lang="en-US" dirty="0">
              <a:solidFill>
                <a:prstClr val="black"/>
              </a:solidFill>
              <a:latin typeface="Gill Sans MT"/>
            </a:endParaRPr>
          </a:p>
          <a:p>
            <a:endParaRPr lang="en-US" dirty="0">
              <a:solidFill>
                <a:prstClr val="black"/>
              </a:solidFill>
              <a:latin typeface="Gill Sans MT"/>
            </a:endParaRPr>
          </a:p>
          <a:p>
            <a:r>
              <a:rPr lang="en-US" dirty="0" smtClean="0">
                <a:solidFill>
                  <a:prstClr val="black"/>
                </a:solidFill>
                <a:latin typeface="Gill Sans MT"/>
              </a:rPr>
              <a:t>Includes regular </a:t>
            </a:r>
            <a:r>
              <a:rPr lang="en-US" dirty="0">
                <a:solidFill>
                  <a:prstClr val="black"/>
                </a:solidFill>
                <a:latin typeface="Gill Sans MT"/>
              </a:rPr>
              <a:t>nucleotides (A, C, G, T) for extension, but also </a:t>
            </a:r>
            <a:r>
              <a:rPr lang="en-US" dirty="0" smtClean="0">
                <a:solidFill>
                  <a:prstClr val="black"/>
                </a:solidFill>
                <a:latin typeface="Gill Sans MT"/>
              </a:rPr>
              <a:t>includes </a:t>
            </a:r>
            <a:r>
              <a:rPr lang="en-US" dirty="0" err="1">
                <a:solidFill>
                  <a:prstClr val="black"/>
                </a:solidFill>
                <a:latin typeface="Gill Sans MT"/>
              </a:rPr>
              <a:t>dideoxy</a:t>
            </a:r>
            <a:r>
              <a:rPr lang="en-US" dirty="0">
                <a:solidFill>
                  <a:prstClr val="black"/>
                </a:solidFill>
                <a:latin typeface="Gill Sans MT"/>
              </a:rPr>
              <a:t> nucleotides</a:t>
            </a:r>
            <a:r>
              <a:rPr lang="en-US" dirty="0" smtClean="0">
                <a:solidFill>
                  <a:prstClr val="black"/>
                </a:solidFill>
                <a:latin typeface="Gill Sans MT"/>
              </a:rPr>
              <a:t>.</a:t>
            </a:r>
            <a:endParaRPr lang="en-US" dirty="0">
              <a:solidFill>
                <a:prstClr val="black"/>
              </a:solidFill>
              <a:latin typeface="Gill Sans MT"/>
            </a:endParaRPr>
          </a:p>
        </p:txBody>
      </p:sp>
      <p:grpSp>
        <p:nvGrpSpPr>
          <p:cNvPr id="3" name="Group 89"/>
          <p:cNvGrpSpPr/>
          <p:nvPr/>
        </p:nvGrpSpPr>
        <p:grpSpPr>
          <a:xfrm>
            <a:off x="1676400" y="3693080"/>
            <a:ext cx="2651760" cy="2359462"/>
            <a:chOff x="1371600" y="4248329"/>
            <a:chExt cx="2651760" cy="2359462"/>
          </a:xfrm>
        </p:grpSpPr>
        <p:grpSp>
          <p:nvGrpSpPr>
            <p:cNvPr id="4" name="Group 52"/>
            <p:cNvGrpSpPr/>
            <p:nvPr/>
          </p:nvGrpSpPr>
          <p:grpSpPr>
            <a:xfrm>
              <a:off x="1371600" y="4617661"/>
              <a:ext cx="2438400" cy="1990130"/>
              <a:chOff x="1066800" y="4094202"/>
              <a:chExt cx="2438400" cy="1990130"/>
            </a:xfrm>
          </p:grpSpPr>
          <p:sp>
            <p:nvSpPr>
              <p:cNvPr id="18" name="TextBox 17"/>
              <p:cNvSpPr txBox="1"/>
              <p:nvPr/>
            </p:nvSpPr>
            <p:spPr>
              <a:xfrm>
                <a:off x="1676400" y="41910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0" name="TextBox 19"/>
              <p:cNvSpPr txBox="1"/>
              <p:nvPr/>
            </p:nvSpPr>
            <p:spPr>
              <a:xfrm>
                <a:off x="2133600" y="55948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1" name="TextBox 20"/>
              <p:cNvSpPr txBox="1"/>
              <p:nvPr/>
            </p:nvSpPr>
            <p:spPr>
              <a:xfrm>
                <a:off x="2590800" y="43756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7" name="TextBox 26"/>
              <p:cNvSpPr txBox="1"/>
              <p:nvPr/>
            </p:nvSpPr>
            <p:spPr>
              <a:xfrm>
                <a:off x="2133600" y="46482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8" name="TextBox 27"/>
              <p:cNvSpPr txBox="1"/>
              <p:nvPr/>
            </p:nvSpPr>
            <p:spPr>
              <a:xfrm>
                <a:off x="1219200" y="48328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29" name="TextBox 28"/>
              <p:cNvSpPr txBox="1"/>
              <p:nvPr/>
            </p:nvSpPr>
            <p:spPr>
              <a:xfrm>
                <a:off x="2438400" y="49530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0" name="TextBox 29"/>
              <p:cNvSpPr txBox="1"/>
              <p:nvPr/>
            </p:nvSpPr>
            <p:spPr>
              <a:xfrm>
                <a:off x="1524000" y="5290066"/>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1" name="TextBox 30"/>
              <p:cNvSpPr txBox="1"/>
              <p:nvPr/>
            </p:nvSpPr>
            <p:spPr>
              <a:xfrm>
                <a:off x="2590800" y="5105400"/>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33" name="TextBox 32"/>
              <p:cNvSpPr txBox="1"/>
              <p:nvPr/>
            </p:nvSpPr>
            <p:spPr>
              <a:xfrm>
                <a:off x="2895600" y="5410200"/>
                <a:ext cx="609600" cy="369332"/>
              </a:xfrm>
              <a:prstGeom prst="rect">
                <a:avLst/>
              </a:prstGeom>
              <a:noFill/>
            </p:spPr>
            <p:txBody>
              <a:bodyPr wrap="square" rtlCol="0">
                <a:spAutoFit/>
              </a:bodyPr>
              <a:lstStyle/>
              <a:p>
                <a:r>
                  <a:rPr lang="en-US" dirty="0">
                    <a:solidFill>
                      <a:prstClr val="black"/>
                    </a:solidFill>
                    <a:latin typeface="Gill Sans MT"/>
                  </a:rPr>
                  <a:t>A</a:t>
                </a:r>
              </a:p>
            </p:txBody>
          </p:sp>
          <p:sp>
            <p:nvSpPr>
              <p:cNvPr id="34" name="TextBox 33"/>
              <p:cNvSpPr txBox="1"/>
              <p:nvPr/>
            </p:nvSpPr>
            <p:spPr>
              <a:xfrm>
                <a:off x="1524000" y="4953000"/>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35" name="TextBox 34"/>
              <p:cNvSpPr txBox="1"/>
              <p:nvPr/>
            </p:nvSpPr>
            <p:spPr>
              <a:xfrm>
                <a:off x="2438400" y="5386864"/>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6" name="TextBox 35"/>
              <p:cNvSpPr txBox="1"/>
              <p:nvPr/>
            </p:nvSpPr>
            <p:spPr>
              <a:xfrm>
                <a:off x="1737360" y="5202198"/>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7" name="TextBox 36"/>
              <p:cNvSpPr txBox="1"/>
              <p:nvPr/>
            </p:nvSpPr>
            <p:spPr>
              <a:xfrm>
                <a:off x="1524000" y="5715000"/>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8" name="TextBox 37"/>
              <p:cNvSpPr txBox="1"/>
              <p:nvPr/>
            </p:nvSpPr>
            <p:spPr>
              <a:xfrm>
                <a:off x="1981200" y="4375666"/>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39" name="TextBox 38"/>
              <p:cNvSpPr txBox="1"/>
              <p:nvPr/>
            </p:nvSpPr>
            <p:spPr>
              <a:xfrm>
                <a:off x="2133600" y="5345668"/>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0" name="TextBox 39"/>
              <p:cNvSpPr txBox="1"/>
              <p:nvPr/>
            </p:nvSpPr>
            <p:spPr>
              <a:xfrm>
                <a:off x="1127760" y="5137666"/>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1" name="TextBox 40"/>
              <p:cNvSpPr txBox="1"/>
              <p:nvPr/>
            </p:nvSpPr>
            <p:spPr>
              <a:xfrm>
                <a:off x="1066800" y="4463534"/>
                <a:ext cx="609600" cy="369332"/>
              </a:xfrm>
              <a:prstGeom prst="rect">
                <a:avLst/>
              </a:prstGeom>
              <a:noFill/>
            </p:spPr>
            <p:txBody>
              <a:bodyPr wrap="square" rtlCol="0">
                <a:spAutoFit/>
              </a:bodyPr>
              <a:lstStyle/>
              <a:p>
                <a:r>
                  <a:rPr lang="en-US" dirty="0">
                    <a:solidFill>
                      <a:prstClr val="black"/>
                    </a:solidFill>
                    <a:latin typeface="Gill Sans MT"/>
                  </a:rPr>
                  <a:t>C</a:t>
                </a:r>
              </a:p>
            </p:txBody>
          </p:sp>
          <p:sp>
            <p:nvSpPr>
              <p:cNvPr id="42" name="TextBox 41"/>
              <p:cNvSpPr txBox="1"/>
              <p:nvPr/>
            </p:nvSpPr>
            <p:spPr>
              <a:xfrm>
                <a:off x="2438400" y="4648200"/>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3" name="TextBox 42"/>
              <p:cNvSpPr txBox="1"/>
              <p:nvPr/>
            </p:nvSpPr>
            <p:spPr>
              <a:xfrm>
                <a:off x="1371600" y="4375666"/>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4" name="TextBox 43"/>
              <p:cNvSpPr txBox="1"/>
              <p:nvPr/>
            </p:nvSpPr>
            <p:spPr>
              <a:xfrm>
                <a:off x="2133600" y="4094202"/>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5" name="TextBox 44"/>
              <p:cNvSpPr txBox="1"/>
              <p:nvPr/>
            </p:nvSpPr>
            <p:spPr>
              <a:xfrm>
                <a:off x="1676400" y="5530334"/>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6" name="TextBox 45"/>
              <p:cNvSpPr txBox="1"/>
              <p:nvPr/>
            </p:nvSpPr>
            <p:spPr>
              <a:xfrm>
                <a:off x="1981200" y="5017532"/>
                <a:ext cx="609600" cy="369332"/>
              </a:xfrm>
              <a:prstGeom prst="rect">
                <a:avLst/>
              </a:prstGeom>
              <a:noFill/>
            </p:spPr>
            <p:txBody>
              <a:bodyPr wrap="square" rtlCol="0">
                <a:spAutoFit/>
              </a:bodyPr>
              <a:lstStyle/>
              <a:p>
                <a:r>
                  <a:rPr lang="en-US" dirty="0">
                    <a:solidFill>
                      <a:prstClr val="black"/>
                    </a:solidFill>
                    <a:latin typeface="Gill Sans MT"/>
                  </a:rPr>
                  <a:t>T</a:t>
                </a:r>
              </a:p>
            </p:txBody>
          </p:sp>
          <p:sp>
            <p:nvSpPr>
              <p:cNvPr id="47" name="TextBox 46"/>
              <p:cNvSpPr txBox="1"/>
              <p:nvPr/>
            </p:nvSpPr>
            <p:spPr>
              <a:xfrm>
                <a:off x="1676400" y="4768334"/>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48" name="TextBox 47"/>
              <p:cNvSpPr txBox="1"/>
              <p:nvPr/>
            </p:nvSpPr>
            <p:spPr>
              <a:xfrm>
                <a:off x="2286000" y="5659398"/>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49" name="TextBox 48"/>
              <p:cNvSpPr txBox="1"/>
              <p:nvPr/>
            </p:nvSpPr>
            <p:spPr>
              <a:xfrm>
                <a:off x="2286000" y="4278868"/>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0" name="TextBox 49"/>
              <p:cNvSpPr txBox="1"/>
              <p:nvPr/>
            </p:nvSpPr>
            <p:spPr>
              <a:xfrm>
                <a:off x="2667000" y="4832866"/>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1" name="TextBox 50"/>
              <p:cNvSpPr txBox="1"/>
              <p:nvPr/>
            </p:nvSpPr>
            <p:spPr>
              <a:xfrm>
                <a:off x="1219200" y="4094202"/>
                <a:ext cx="609600" cy="369332"/>
              </a:xfrm>
              <a:prstGeom prst="rect">
                <a:avLst/>
              </a:prstGeom>
              <a:noFill/>
            </p:spPr>
            <p:txBody>
              <a:bodyPr wrap="square" rtlCol="0">
                <a:spAutoFit/>
              </a:bodyPr>
              <a:lstStyle/>
              <a:p>
                <a:r>
                  <a:rPr lang="en-US" dirty="0">
                    <a:solidFill>
                      <a:prstClr val="black"/>
                    </a:solidFill>
                    <a:latin typeface="Gill Sans MT"/>
                  </a:rPr>
                  <a:t>G</a:t>
                </a:r>
              </a:p>
            </p:txBody>
          </p:sp>
          <p:sp>
            <p:nvSpPr>
              <p:cNvPr id="52" name="TextBox 51"/>
              <p:cNvSpPr txBox="1"/>
              <p:nvPr/>
            </p:nvSpPr>
            <p:spPr>
              <a:xfrm>
                <a:off x="1371600" y="4648200"/>
                <a:ext cx="609600" cy="369332"/>
              </a:xfrm>
              <a:prstGeom prst="rect">
                <a:avLst/>
              </a:prstGeom>
              <a:noFill/>
            </p:spPr>
            <p:txBody>
              <a:bodyPr wrap="square" rtlCol="0">
                <a:spAutoFit/>
              </a:bodyPr>
              <a:lstStyle/>
              <a:p>
                <a:r>
                  <a:rPr lang="en-US" dirty="0">
                    <a:solidFill>
                      <a:prstClr val="black"/>
                    </a:solidFill>
                    <a:latin typeface="Gill Sans MT"/>
                  </a:rPr>
                  <a:t>G</a:t>
                </a:r>
              </a:p>
            </p:txBody>
          </p:sp>
        </p:grpSp>
        <p:sp>
          <p:nvSpPr>
            <p:cNvPr id="54" name="TextBox 53"/>
            <p:cNvSpPr txBox="1"/>
            <p:nvPr/>
          </p:nvSpPr>
          <p:spPr>
            <a:xfrm>
              <a:off x="1432560" y="4248329"/>
              <a:ext cx="2590800" cy="369332"/>
            </a:xfrm>
            <a:prstGeom prst="rect">
              <a:avLst/>
            </a:prstGeom>
            <a:noFill/>
          </p:spPr>
          <p:txBody>
            <a:bodyPr wrap="square" rtlCol="0">
              <a:spAutoFit/>
            </a:bodyPr>
            <a:lstStyle/>
            <a:p>
              <a:r>
                <a:rPr lang="en-US" u="sng" dirty="0">
                  <a:solidFill>
                    <a:prstClr val="black"/>
                  </a:solidFill>
                  <a:latin typeface="Gill Sans MT"/>
                </a:rPr>
                <a:t>Regular Nucleotides</a:t>
              </a:r>
            </a:p>
          </p:txBody>
        </p:sp>
      </p:grpSp>
      <p:grpSp>
        <p:nvGrpSpPr>
          <p:cNvPr id="5" name="Group 90"/>
          <p:cNvGrpSpPr/>
          <p:nvPr/>
        </p:nvGrpSpPr>
        <p:grpSpPr>
          <a:xfrm>
            <a:off x="5638800" y="3108542"/>
            <a:ext cx="2590800" cy="1701464"/>
            <a:chOff x="5334000" y="3663791"/>
            <a:chExt cx="2590800" cy="1701464"/>
          </a:xfrm>
        </p:grpSpPr>
        <p:sp>
          <p:nvSpPr>
            <p:cNvPr id="55" name="TextBox 54"/>
            <p:cNvSpPr txBox="1"/>
            <p:nvPr/>
          </p:nvSpPr>
          <p:spPr>
            <a:xfrm>
              <a:off x="5334000" y="3663791"/>
              <a:ext cx="2590800" cy="369332"/>
            </a:xfrm>
            <a:prstGeom prst="rect">
              <a:avLst/>
            </a:prstGeom>
            <a:noFill/>
          </p:spPr>
          <p:txBody>
            <a:bodyPr wrap="square" rtlCol="0">
              <a:spAutoFit/>
            </a:bodyPr>
            <a:lstStyle/>
            <a:p>
              <a:r>
                <a:rPr lang="en-US" u="sng" dirty="0" err="1">
                  <a:solidFill>
                    <a:prstClr val="black"/>
                  </a:solidFill>
                  <a:latin typeface="Gill Sans MT"/>
                </a:rPr>
                <a:t>Dideoxy</a:t>
              </a:r>
              <a:r>
                <a:rPr lang="en-US" u="sng" dirty="0">
                  <a:solidFill>
                    <a:prstClr val="black"/>
                  </a:solidFill>
                  <a:latin typeface="Gill Sans MT"/>
                </a:rPr>
                <a:t> Nucleotides</a:t>
              </a:r>
            </a:p>
          </p:txBody>
        </p:sp>
        <p:sp>
          <p:nvSpPr>
            <p:cNvPr id="57" name="TextBox 56"/>
            <p:cNvSpPr txBox="1"/>
            <p:nvPr/>
          </p:nvSpPr>
          <p:spPr>
            <a:xfrm>
              <a:off x="5943600" y="41693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59" name="TextBox 58"/>
            <p:cNvSpPr txBox="1"/>
            <p:nvPr/>
          </p:nvSpPr>
          <p:spPr>
            <a:xfrm>
              <a:off x="6858000" y="4354057"/>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0" name="TextBox 59"/>
            <p:cNvSpPr txBox="1"/>
            <p:nvPr/>
          </p:nvSpPr>
          <p:spPr>
            <a:xfrm>
              <a:off x="6400800" y="46265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1" name="TextBox 60"/>
            <p:cNvSpPr txBox="1"/>
            <p:nvPr/>
          </p:nvSpPr>
          <p:spPr>
            <a:xfrm>
              <a:off x="5486400" y="4811257"/>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2" name="TextBox 61"/>
            <p:cNvSpPr txBox="1"/>
            <p:nvPr/>
          </p:nvSpPr>
          <p:spPr>
            <a:xfrm>
              <a:off x="6705600" y="4931391"/>
              <a:ext cx="609600" cy="369332"/>
            </a:xfrm>
            <a:prstGeom prst="rect">
              <a:avLst/>
            </a:prstGeom>
            <a:noFill/>
          </p:spPr>
          <p:txBody>
            <a:bodyPr wrap="square" rtlCol="0">
              <a:spAutoFit/>
            </a:bodyPr>
            <a:lstStyle/>
            <a:p>
              <a:r>
                <a:rPr lang="en-US" dirty="0">
                  <a:solidFill>
                    <a:srgbClr val="00FF00"/>
                  </a:solidFill>
                  <a:latin typeface="Gill Sans MT"/>
                </a:rPr>
                <a:t>A</a:t>
              </a:r>
            </a:p>
          </p:txBody>
        </p:sp>
        <p:sp>
          <p:nvSpPr>
            <p:cNvPr id="66" name="TextBox 65"/>
            <p:cNvSpPr txBox="1"/>
            <p:nvPr/>
          </p:nvSpPr>
          <p:spPr>
            <a:xfrm>
              <a:off x="5791200" y="4931391"/>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74" name="TextBox 73"/>
            <p:cNvSpPr txBox="1"/>
            <p:nvPr/>
          </p:nvSpPr>
          <p:spPr>
            <a:xfrm>
              <a:off x="6248400" y="4354057"/>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6" name="TextBox 75"/>
            <p:cNvSpPr txBox="1"/>
            <p:nvPr/>
          </p:nvSpPr>
          <p:spPr>
            <a:xfrm>
              <a:off x="7162800" y="4169391"/>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7" name="TextBox 76"/>
            <p:cNvSpPr txBox="1"/>
            <p:nvPr/>
          </p:nvSpPr>
          <p:spPr>
            <a:xfrm>
              <a:off x="5334000" y="4441925"/>
              <a:ext cx="609600" cy="369332"/>
            </a:xfrm>
            <a:prstGeom prst="rect">
              <a:avLst/>
            </a:prstGeom>
            <a:noFill/>
          </p:spPr>
          <p:txBody>
            <a:bodyPr wrap="square" rtlCol="0">
              <a:spAutoFit/>
            </a:bodyPr>
            <a:lstStyle/>
            <a:p>
              <a:r>
                <a:rPr lang="en-US" dirty="0">
                  <a:solidFill>
                    <a:srgbClr val="0000FF"/>
                  </a:solidFill>
                  <a:latin typeface="Gill Sans MT"/>
                </a:rPr>
                <a:t>C</a:t>
              </a:r>
            </a:p>
          </p:txBody>
        </p:sp>
        <p:sp>
          <p:nvSpPr>
            <p:cNvPr id="78" name="TextBox 77"/>
            <p:cNvSpPr txBox="1"/>
            <p:nvPr/>
          </p:nvSpPr>
          <p:spPr>
            <a:xfrm>
              <a:off x="6705600" y="4626591"/>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79" name="TextBox 78"/>
            <p:cNvSpPr txBox="1"/>
            <p:nvPr/>
          </p:nvSpPr>
          <p:spPr>
            <a:xfrm>
              <a:off x="5638800" y="4354057"/>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0" name="TextBox 79"/>
            <p:cNvSpPr txBox="1"/>
            <p:nvPr/>
          </p:nvSpPr>
          <p:spPr>
            <a:xfrm>
              <a:off x="6400800" y="4072593"/>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2" name="TextBox 81"/>
            <p:cNvSpPr txBox="1"/>
            <p:nvPr/>
          </p:nvSpPr>
          <p:spPr>
            <a:xfrm>
              <a:off x="6248400" y="4995923"/>
              <a:ext cx="609600" cy="369332"/>
            </a:xfrm>
            <a:prstGeom prst="rect">
              <a:avLst/>
            </a:prstGeom>
            <a:noFill/>
          </p:spPr>
          <p:txBody>
            <a:bodyPr wrap="square" rtlCol="0">
              <a:spAutoFit/>
            </a:bodyPr>
            <a:lstStyle/>
            <a:p>
              <a:r>
                <a:rPr lang="en-US" dirty="0">
                  <a:solidFill>
                    <a:srgbClr val="FF0000"/>
                  </a:solidFill>
                  <a:latin typeface="Gill Sans MT"/>
                </a:rPr>
                <a:t>T</a:t>
              </a:r>
            </a:p>
          </p:txBody>
        </p:sp>
        <p:sp>
          <p:nvSpPr>
            <p:cNvPr id="83" name="TextBox 82"/>
            <p:cNvSpPr txBox="1"/>
            <p:nvPr/>
          </p:nvSpPr>
          <p:spPr>
            <a:xfrm>
              <a:off x="5943600" y="4746725"/>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5" name="TextBox 84"/>
            <p:cNvSpPr txBox="1"/>
            <p:nvPr/>
          </p:nvSpPr>
          <p:spPr>
            <a:xfrm>
              <a:off x="6553200" y="4257259"/>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6" name="TextBox 85"/>
            <p:cNvSpPr txBox="1"/>
            <p:nvPr/>
          </p:nvSpPr>
          <p:spPr>
            <a:xfrm>
              <a:off x="7162800" y="4723389"/>
              <a:ext cx="381000" cy="369332"/>
            </a:xfrm>
            <a:prstGeom prst="rect">
              <a:avLst/>
            </a:prstGeom>
            <a:noFill/>
          </p:spPr>
          <p:txBody>
            <a:bodyPr wrap="square" rtlCol="0">
              <a:spAutoFit/>
            </a:bodyPr>
            <a:lstStyle/>
            <a:p>
              <a:r>
                <a:rPr lang="en-US" dirty="0">
                  <a:solidFill>
                    <a:srgbClr val="E5E500"/>
                  </a:solidFill>
                  <a:latin typeface="Gill Sans MT"/>
                </a:rPr>
                <a:t>G</a:t>
              </a:r>
            </a:p>
          </p:txBody>
        </p:sp>
        <p:sp>
          <p:nvSpPr>
            <p:cNvPr id="87" name="TextBox 86"/>
            <p:cNvSpPr txBox="1"/>
            <p:nvPr/>
          </p:nvSpPr>
          <p:spPr>
            <a:xfrm>
              <a:off x="5486400" y="4072593"/>
              <a:ext cx="609600" cy="369332"/>
            </a:xfrm>
            <a:prstGeom prst="rect">
              <a:avLst/>
            </a:prstGeom>
            <a:noFill/>
          </p:spPr>
          <p:txBody>
            <a:bodyPr wrap="square" rtlCol="0">
              <a:spAutoFit/>
            </a:bodyPr>
            <a:lstStyle/>
            <a:p>
              <a:r>
                <a:rPr lang="en-US" dirty="0">
                  <a:solidFill>
                    <a:srgbClr val="E5E500"/>
                  </a:solidFill>
                  <a:latin typeface="Gill Sans MT"/>
                </a:rPr>
                <a:t>G</a:t>
              </a:r>
            </a:p>
          </p:txBody>
        </p:sp>
        <p:sp>
          <p:nvSpPr>
            <p:cNvPr id="88" name="TextBox 87"/>
            <p:cNvSpPr txBox="1"/>
            <p:nvPr/>
          </p:nvSpPr>
          <p:spPr>
            <a:xfrm>
              <a:off x="5638800" y="4626591"/>
              <a:ext cx="609600" cy="369332"/>
            </a:xfrm>
            <a:prstGeom prst="rect">
              <a:avLst/>
            </a:prstGeom>
            <a:noFill/>
          </p:spPr>
          <p:txBody>
            <a:bodyPr wrap="square" rtlCol="0">
              <a:spAutoFit/>
            </a:bodyPr>
            <a:lstStyle/>
            <a:p>
              <a:r>
                <a:rPr lang="en-US" dirty="0">
                  <a:solidFill>
                    <a:srgbClr val="E5E500"/>
                  </a:solidFill>
                  <a:latin typeface="Gill Sans MT"/>
                </a:rPr>
                <a:t>G</a:t>
              </a:r>
            </a:p>
          </p:txBody>
        </p:sp>
      </p:grpSp>
      <p:sp>
        <p:nvSpPr>
          <p:cNvPr id="89" name="TextBox 88"/>
          <p:cNvSpPr txBox="1"/>
          <p:nvPr/>
        </p:nvSpPr>
        <p:spPr>
          <a:xfrm>
            <a:off x="5562600" y="4888944"/>
            <a:ext cx="2590800" cy="646331"/>
          </a:xfrm>
          <a:prstGeom prst="rect">
            <a:avLst/>
          </a:prstGeom>
          <a:noFill/>
        </p:spPr>
        <p:txBody>
          <a:bodyPr wrap="square" rtlCol="0">
            <a:spAutoFit/>
          </a:bodyPr>
          <a:lstStyle/>
          <a:p>
            <a:pPr marL="342900" indent="-342900">
              <a:buFontTx/>
              <a:buAutoNum type="arabicPeriod"/>
            </a:pPr>
            <a:r>
              <a:rPr lang="en-US" dirty="0">
                <a:solidFill>
                  <a:prstClr val="black"/>
                </a:solidFill>
                <a:latin typeface="Gill Sans MT"/>
              </a:rPr>
              <a:t>Labeled</a:t>
            </a:r>
          </a:p>
          <a:p>
            <a:pPr marL="342900" indent="-342900">
              <a:buFontTx/>
              <a:buAutoNum type="arabicPeriod"/>
            </a:pPr>
            <a:r>
              <a:rPr lang="en-US" dirty="0">
                <a:solidFill>
                  <a:prstClr val="black"/>
                </a:solidFill>
                <a:latin typeface="Gill Sans MT"/>
              </a:rPr>
              <a:t>Terminators</a:t>
            </a:r>
          </a:p>
        </p:txBody>
      </p:sp>
    </p:spTree>
    <p:extLst>
      <p:ext uri="{BB962C8B-B14F-4D97-AF65-F5344CB8AC3E}">
        <p14:creationId xmlns:p14="http://schemas.microsoft.com/office/powerpoint/2010/main" val="221066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animEffect transition="in" filter="dissolve">
                                      <p:cBhvr>
                                        <p:cTn id="17" dur="500"/>
                                        <p:tgtEl>
                                          <p:spTgt spid="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
                                            <p:txEl>
                                              <p:pRg st="1" end="1"/>
                                            </p:txEl>
                                          </p:spTgt>
                                        </p:tgtEl>
                                        <p:attrNameLst>
                                          <p:attrName>style.visibility</p:attrName>
                                        </p:attrNameLst>
                                      </p:cBhvr>
                                      <p:to>
                                        <p:strVal val="visible"/>
                                      </p:to>
                                    </p:set>
                                    <p:animEffect transition="in" filter="dissolve">
                                      <p:cBhvr>
                                        <p:cTn id="22" dur="500"/>
                                        <p:tgtEl>
                                          <p:spTgt spid="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4" name="Group 105"/>
          <p:cNvGrpSpPr/>
          <p:nvPr/>
        </p:nvGrpSpPr>
        <p:grpSpPr>
          <a:xfrm>
            <a:off x="1405550" y="1464267"/>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grpSp>
        <p:nvGrpSpPr>
          <p:cNvPr id="17" name="Group 84"/>
          <p:cNvGrpSpPr/>
          <p:nvPr/>
        </p:nvGrpSpPr>
        <p:grpSpPr>
          <a:xfrm>
            <a:off x="1405550" y="1982434"/>
            <a:ext cx="7030979" cy="478641"/>
            <a:chOff x="1432560" y="4267200"/>
            <a:chExt cx="7030979" cy="478641"/>
          </a:xfrm>
        </p:grpSpPr>
        <p:cxnSp>
          <p:nvCxnSpPr>
            <p:cNvPr id="18" name="Straight Connector 17"/>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a:t>
              </a:r>
              <a:r>
                <a:rPr lang="en-US" sz="1600" b="1" dirty="0" smtClean="0">
                  <a:solidFill>
                    <a:prstClr val="black"/>
                  </a:solidFill>
                  <a:latin typeface="Lucida Console"/>
                </a:rPr>
                <a:t>? ? ? ? ? ? ? ? ? ? ? ? ? ? ?</a:t>
              </a:r>
              <a:endParaRPr lang="en-US" sz="1600" b="1" dirty="0">
                <a:solidFill>
                  <a:prstClr val="black"/>
                </a:solidFill>
                <a:latin typeface="Lucida Console"/>
              </a:endParaRPr>
            </a:p>
          </p:txBody>
        </p:sp>
        <p:sp>
          <p:nvSpPr>
            <p:cNvPr id="21" name="TextBox 20"/>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27" name="TextBox 26"/>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Tree>
    <p:extLst>
      <p:ext uri="{BB962C8B-B14F-4D97-AF65-F5344CB8AC3E}">
        <p14:creationId xmlns:p14="http://schemas.microsoft.com/office/powerpoint/2010/main" val="626892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grpSp>
        <p:nvGrpSpPr>
          <p:cNvPr id="4" name="Group 105"/>
          <p:cNvGrpSpPr/>
          <p:nvPr/>
        </p:nvGrpSpPr>
        <p:grpSpPr>
          <a:xfrm>
            <a:off x="1405550" y="1464267"/>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5" name="TextBox 24"/>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cxnSp>
        <p:nvCxnSpPr>
          <p:cNvPr id="26" name="Straight Connector 25"/>
          <p:cNvCxnSpPr/>
          <p:nvPr/>
        </p:nvCxnSpPr>
        <p:spPr>
          <a:xfrm>
            <a:off x="4380398" y="1756656"/>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743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slide(fromLeft)">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sp>
        <p:nvSpPr>
          <p:cNvPr id="54" name="TextBox 53"/>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grpSp>
        <p:nvGrpSpPr>
          <p:cNvPr id="4" name="Group 105"/>
          <p:cNvGrpSpPr/>
          <p:nvPr/>
        </p:nvGrpSpPr>
        <p:grpSpPr>
          <a:xfrm>
            <a:off x="1405550" y="1464267"/>
            <a:ext cx="5642307" cy="632531"/>
            <a:chOff x="1432560" y="2030187"/>
            <a:chExt cx="5642307" cy="632531"/>
          </a:xfrm>
        </p:grpSpPr>
        <p:sp>
          <p:nvSpPr>
            <p:cNvPr id="98" name="TextBox 97"/>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5" name="Group 104"/>
            <p:cNvGrpSpPr/>
            <p:nvPr/>
          </p:nvGrpSpPr>
          <p:grpSpPr>
            <a:xfrm>
              <a:off x="1666499" y="2030187"/>
              <a:ext cx="5408368" cy="632531"/>
              <a:chOff x="1666499" y="2030187"/>
              <a:chExt cx="5408368" cy="632531"/>
            </a:xfrm>
          </p:grpSpPr>
          <p:grpSp>
            <p:nvGrpSpPr>
              <p:cNvPr id="6" name="Group 96"/>
              <p:cNvGrpSpPr/>
              <p:nvPr/>
            </p:nvGrpSpPr>
            <p:grpSpPr>
              <a:xfrm>
                <a:off x="1666499" y="2322576"/>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03" name="TextBox 102"/>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cxnSp>
        <p:nvCxnSpPr>
          <p:cNvPr id="109" name="Straight Connector 108"/>
          <p:cNvCxnSpPr/>
          <p:nvPr/>
        </p:nvCxnSpPr>
        <p:spPr>
          <a:xfrm>
            <a:off x="4380398" y="1756656"/>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8"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Tree>
    <p:extLst>
      <p:ext uri="{BB962C8B-B14F-4D97-AF65-F5344CB8AC3E}">
        <p14:creationId xmlns:p14="http://schemas.microsoft.com/office/powerpoint/2010/main" val="3474910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54"/>
                                        </p:tgtEl>
                                        <p:attrNameLst>
                                          <p:attrName>style.visibility</p:attrName>
                                        </p:attrNameLst>
                                      </p:cBhvr>
                                      <p:to>
                                        <p:strVal val="visible"/>
                                      </p:to>
                                    </p:set>
                                    <p:animEffect transition="in" filter="fade">
                                      <p:cBhvr>
                                        <p:cTn id="14" dur="2000"/>
                                        <p:tgtEl>
                                          <p:spTgt spid="54"/>
                                        </p:tgtEl>
                                      </p:cBhvr>
                                    </p:animEffect>
                                  </p:childTnLst>
                                </p:cTn>
                              </p:par>
                              <p:par>
                                <p:cTn id="15" presetID="12" presetClass="entr" presetSubtype="8"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slide(fromLeft)">
                                      <p:cBhvr>
                                        <p:cTn id="17" dur="3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
        <p:nvSpPr>
          <p:cNvPr id="6" name="TextBox 5"/>
          <p:cNvSpPr txBox="1"/>
          <p:nvPr/>
        </p:nvSpPr>
        <p:spPr>
          <a:xfrm>
            <a:off x="1943810" y="1031682"/>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a:t>
            </a:r>
            <a:r>
              <a:rPr lang="en-US" dirty="0" smtClean="0">
                <a:solidFill>
                  <a:prstClr val="black"/>
                </a:solidFill>
                <a:latin typeface="Century Gothic"/>
                <a:cs typeface="Century Gothic"/>
              </a:rPr>
              <a:t>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first 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Tree>
    <p:extLst>
      <p:ext uri="{BB962C8B-B14F-4D97-AF65-F5344CB8AC3E}">
        <p14:creationId xmlns:p14="http://schemas.microsoft.com/office/powerpoint/2010/main" val="2876147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grpSp>
        <p:nvGrpSpPr>
          <p:cNvPr id="8" name="Group 105"/>
          <p:cNvGrpSpPr/>
          <p:nvPr/>
        </p:nvGrpSpPr>
        <p:grpSpPr>
          <a:xfrm>
            <a:off x="1405550" y="1464267"/>
            <a:ext cx="5642307" cy="632531"/>
            <a:chOff x="1432560" y="2030187"/>
            <a:chExt cx="5642307" cy="632531"/>
          </a:xfrm>
        </p:grpSpPr>
        <p:sp>
          <p:nvSpPr>
            <p:cNvPr id="25" name="TextBox 24"/>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104"/>
            <p:cNvGrpSpPr/>
            <p:nvPr/>
          </p:nvGrpSpPr>
          <p:grpSpPr>
            <a:xfrm>
              <a:off x="1666499" y="2030187"/>
              <a:ext cx="5408368" cy="632531"/>
              <a:chOff x="1666499" y="2030187"/>
              <a:chExt cx="5408368" cy="632531"/>
            </a:xfrm>
          </p:grpSpPr>
          <p:grpSp>
            <p:nvGrpSpPr>
              <p:cNvPr id="10" name="Group 96"/>
              <p:cNvGrpSpPr/>
              <p:nvPr/>
            </p:nvGrpSpPr>
            <p:grpSpPr>
              <a:xfrm>
                <a:off x="1666499" y="232257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8" name="TextBox 27"/>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32" name="TextBox 31"/>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175665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670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par>
                                <p:cTn id="14" presetID="1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slide(fromLeft)">
                                      <p:cBhvr>
                                        <p:cTn id="1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grpSp>
        <p:nvGrpSpPr>
          <p:cNvPr id="9" name="Group 105"/>
          <p:cNvGrpSpPr/>
          <p:nvPr/>
        </p:nvGrpSpPr>
        <p:grpSpPr>
          <a:xfrm>
            <a:off x="1405550" y="1464267"/>
            <a:ext cx="5642307" cy="632531"/>
            <a:chOff x="1432560" y="2030187"/>
            <a:chExt cx="5642307" cy="632531"/>
          </a:xfrm>
        </p:grpSpPr>
        <p:sp>
          <p:nvSpPr>
            <p:cNvPr id="42" name="TextBox 41"/>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104"/>
            <p:cNvGrpSpPr/>
            <p:nvPr/>
          </p:nvGrpSpPr>
          <p:grpSpPr>
            <a:xfrm>
              <a:off x="1666499" y="2030187"/>
              <a:ext cx="5408368" cy="632531"/>
              <a:chOff x="1666499" y="2030187"/>
              <a:chExt cx="5408368" cy="632531"/>
            </a:xfrm>
          </p:grpSpPr>
          <p:grpSp>
            <p:nvGrpSpPr>
              <p:cNvPr id="11" name="Group 96"/>
              <p:cNvGrpSpPr/>
              <p:nvPr/>
            </p:nvGrpSpPr>
            <p:grpSpPr>
              <a:xfrm>
                <a:off x="1666499" y="2322576"/>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5" name="TextBox 44"/>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48" name="TextBox 47"/>
          <p:cNvSpPr txBox="1"/>
          <p:nvPr/>
        </p:nvSpPr>
        <p:spPr>
          <a:xfrm>
            <a:off x="4325534" y="1756656"/>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1756656"/>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41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childTnLst>
                                </p:cTn>
                              </p:par>
                              <p:par>
                                <p:cTn id="14" presetID="12" presetClass="entr" presetSubtype="8"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slide(fromLeft)">
                                      <p:cBhvr>
                                        <p:cTn id="1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grpSp>
        <p:nvGrpSpPr>
          <p:cNvPr id="10" name="Group 105"/>
          <p:cNvGrpSpPr/>
          <p:nvPr/>
        </p:nvGrpSpPr>
        <p:grpSpPr>
          <a:xfrm>
            <a:off x="1405550" y="1464267"/>
            <a:ext cx="5642307" cy="632531"/>
            <a:chOff x="1432560" y="2030187"/>
            <a:chExt cx="5642307" cy="632531"/>
          </a:xfrm>
        </p:grpSpPr>
        <p:sp>
          <p:nvSpPr>
            <p:cNvPr id="50" name="TextBox 49"/>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104"/>
            <p:cNvGrpSpPr/>
            <p:nvPr/>
          </p:nvGrpSpPr>
          <p:grpSpPr>
            <a:xfrm>
              <a:off x="1666499" y="2030187"/>
              <a:ext cx="5408368" cy="632531"/>
              <a:chOff x="1666499" y="2030187"/>
              <a:chExt cx="5408368" cy="632531"/>
            </a:xfrm>
          </p:grpSpPr>
          <p:grpSp>
            <p:nvGrpSpPr>
              <p:cNvPr id="12" name="Group 96"/>
              <p:cNvGrpSpPr/>
              <p:nvPr/>
            </p:nvGrpSpPr>
            <p:grpSpPr>
              <a:xfrm>
                <a:off x="1666499" y="2322576"/>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3" name="TextBox 52"/>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57" name="TextBox 56"/>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a:endCxn id="57" idx="0"/>
          </p:cNvCxnSpPr>
          <p:nvPr/>
        </p:nvCxnSpPr>
        <p:spPr>
          <a:xfrm>
            <a:off x="4380398" y="1756656"/>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56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par>
                                <p:cTn id="14" presetID="1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lide(fromLeft)">
                                      <p:cBhvr>
                                        <p:cTn id="1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grpSp>
        <p:nvGrpSpPr>
          <p:cNvPr id="11" name="Group 105"/>
          <p:cNvGrpSpPr/>
          <p:nvPr/>
        </p:nvGrpSpPr>
        <p:grpSpPr>
          <a:xfrm>
            <a:off x="1405550" y="1464267"/>
            <a:ext cx="5642307" cy="632531"/>
            <a:chOff x="1432560" y="2030187"/>
            <a:chExt cx="5642307" cy="632531"/>
          </a:xfrm>
        </p:grpSpPr>
        <p:sp>
          <p:nvSpPr>
            <p:cNvPr id="61" name="TextBox 60"/>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2" name="Group 104"/>
            <p:cNvGrpSpPr/>
            <p:nvPr/>
          </p:nvGrpSpPr>
          <p:grpSpPr>
            <a:xfrm>
              <a:off x="1666499" y="2030187"/>
              <a:ext cx="5408368" cy="632531"/>
              <a:chOff x="1666499" y="2030187"/>
              <a:chExt cx="5408368" cy="632531"/>
            </a:xfrm>
          </p:grpSpPr>
          <p:grpSp>
            <p:nvGrpSpPr>
              <p:cNvPr id="13" name="Group 96"/>
              <p:cNvGrpSpPr/>
              <p:nvPr/>
            </p:nvGrpSpPr>
            <p:grpSpPr>
              <a:xfrm>
                <a:off x="1666499" y="2322576"/>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64" name="TextBox 63"/>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71" name="TextBox 70"/>
          <p:cNvSpPr txBox="1"/>
          <p:nvPr/>
        </p:nvSpPr>
        <p:spPr>
          <a:xfrm>
            <a:off x="4325534" y="1756656"/>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1756656"/>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972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childTnLst>
                                </p:cTn>
                              </p:par>
                              <p:par>
                                <p:cTn id="14" presetID="12" presetClass="entr" presetSubtype="8"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slide(fromLeft)">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 G C G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spTree>
    <p:extLst>
      <p:ext uri="{BB962C8B-B14F-4D97-AF65-F5344CB8AC3E}">
        <p14:creationId xmlns:p14="http://schemas.microsoft.com/office/powerpoint/2010/main" val="16463888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3" name="Group 84"/>
          <p:cNvGrpSpPr/>
          <p:nvPr/>
        </p:nvGrpSpPr>
        <p:grpSpPr>
          <a:xfrm>
            <a:off x="1405550" y="1982434"/>
            <a:ext cx="7030979" cy="478641"/>
            <a:chOff x="1432560" y="4267200"/>
            <a:chExt cx="7030979" cy="478641"/>
          </a:xfrm>
        </p:grpSpPr>
        <p:cxnSp>
          <p:nvCxnSpPr>
            <p:cNvPr id="67" name="Straight Connector 66"/>
            <p:cNvCxnSpPr/>
            <p:nvPr/>
          </p:nvCxnSpPr>
          <p:spPr>
            <a:xfrm>
              <a:off x="1666499" y="4605754"/>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6499" y="4267200"/>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a:t>
              </a:r>
              <a:r>
                <a:rPr lang="en-US" sz="1600" b="1" dirty="0" smtClean="0">
                  <a:solidFill>
                    <a:prstClr val="black"/>
                  </a:solidFill>
                  <a:latin typeface="Lucida Console"/>
                </a:rPr>
                <a:t>? ? ? ? ? ? ? ? ? ? ? ? ? ? ?</a:t>
              </a:r>
              <a:endParaRPr lang="en-US" sz="1600" b="1" dirty="0">
                <a:solidFill>
                  <a:prstClr val="black"/>
                </a:solidFill>
                <a:latin typeface="Lucida Console"/>
              </a:endParaRPr>
            </a:p>
          </p:txBody>
        </p:sp>
        <p:sp>
          <p:nvSpPr>
            <p:cNvPr id="69" name="TextBox 68"/>
            <p:cNvSpPr txBox="1"/>
            <p:nvPr/>
          </p:nvSpPr>
          <p:spPr>
            <a:xfrm>
              <a:off x="8077200" y="4468842"/>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32560" y="4468842"/>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sp>
        <p:nvSpPr>
          <p:cNvPr id="54" name="TextBox 53"/>
          <p:cNvSpPr txBox="1"/>
          <p:nvPr/>
        </p:nvSpPr>
        <p:spPr>
          <a:xfrm>
            <a:off x="4325534" y="3385995"/>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0000FF"/>
                </a:solidFill>
                <a:latin typeface="Lucida Console"/>
              </a:rPr>
              <a:t>C</a:t>
            </a:r>
          </a:p>
        </p:txBody>
      </p:sp>
      <p:sp>
        <p:nvSpPr>
          <p:cNvPr id="98" name="TextBox 97"/>
          <p:cNvSpPr txBox="1"/>
          <p:nvPr/>
        </p:nvSpPr>
        <p:spPr>
          <a:xfrm>
            <a:off x="1405550" y="324749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639489" y="3385995"/>
            <a:ext cx="5408368" cy="340142"/>
            <a:chOff x="1666499" y="1905000"/>
            <a:chExt cx="5408368" cy="340142"/>
          </a:xfrm>
        </p:grpSpPr>
        <p:cxnSp>
          <p:nvCxnSpPr>
            <p:cNvPr id="58" name="Straight Connector 57"/>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109" name="Straight Connector 108"/>
          <p:cNvCxnSpPr/>
          <p:nvPr/>
        </p:nvCxnSpPr>
        <p:spPr>
          <a:xfrm>
            <a:off x="4380398" y="3385995"/>
            <a:ext cx="366979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smtClean="0">
                <a:solidFill>
                  <a:srgbClr val="FF0000"/>
                </a:solidFill>
                <a:latin typeface="Lucida Console"/>
              </a:rPr>
              <a:t>T</a:t>
            </a:r>
            <a:endParaRPr lang="en-US" sz="1600" b="1" dirty="0">
              <a:solidFill>
                <a:srgbClr val="FF0000"/>
              </a:solidFill>
              <a:latin typeface="Lucida Console"/>
            </a:endParaRPr>
          </a:p>
        </p:txBody>
      </p:sp>
      <p:grpSp>
        <p:nvGrpSpPr>
          <p:cNvPr id="6"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7"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t>
                </a:r>
                <a:r>
                  <a:rPr lang="en-US" sz="1600" b="1" dirty="0" smtClean="0">
                    <a:solidFill>
                      <a:prstClr val="black"/>
                    </a:solidFill>
                    <a:latin typeface="Lucida Console"/>
                  </a:rPr>
                  <a:t>A</a:t>
                </a:r>
                <a:endParaRPr lang="en-US" sz="1600" b="1" dirty="0">
                  <a:solidFill>
                    <a:prstClr val="black"/>
                  </a:solidFill>
                  <a:latin typeface="Lucida Console"/>
                </a:endParaRP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sp>
        <p:nvSpPr>
          <p:cNvPr id="23" name="TextBox 22"/>
          <p:cNvSpPr txBox="1"/>
          <p:nvPr/>
        </p:nvSpPr>
        <p:spPr>
          <a:xfrm>
            <a:off x="8419456" y="3370605"/>
            <a:ext cx="724544" cy="307777"/>
          </a:xfrm>
          <a:prstGeom prst="rect">
            <a:avLst/>
          </a:prstGeom>
          <a:noFill/>
        </p:spPr>
        <p:txBody>
          <a:bodyPr wrap="square" rtlCol="0">
            <a:spAutoFit/>
          </a:bodyPr>
          <a:lstStyle/>
          <a:p>
            <a:r>
              <a:rPr lang="en-US" sz="1400" dirty="0">
                <a:solidFill>
                  <a:srgbClr val="0000FF"/>
                </a:solidFill>
                <a:latin typeface="Lucida Console"/>
              </a:rPr>
              <a:t>26 bp</a:t>
            </a:r>
          </a:p>
        </p:txBody>
      </p:sp>
      <p:sp>
        <p:nvSpPr>
          <p:cNvPr id="25" name="TextBox 24"/>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8" name="Group 96"/>
          <p:cNvGrpSpPr/>
          <p:nvPr/>
        </p:nvGrpSpPr>
        <p:grpSpPr>
          <a:xfrm>
            <a:off x="1639489" y="4018526"/>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srgbClr val="00FF00"/>
                </a:solidFill>
                <a:latin typeface="Lucida Console"/>
              </a:rPr>
              <a:t>A</a:t>
            </a:r>
          </a:p>
        </p:txBody>
      </p:sp>
      <p:cxnSp>
        <p:nvCxnSpPr>
          <p:cNvPr id="34" name="Straight Connector 33"/>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9"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0000FF"/>
                </a:solidFill>
                <a:latin typeface="Lucida Console"/>
              </a:rPr>
              <a:t>C</a:t>
            </a:r>
          </a:p>
        </p:txBody>
      </p:sp>
      <p:cxnSp>
        <p:nvCxnSpPr>
          <p:cNvPr id="59" name="Straight Connector 58"/>
          <p:cNvCxnSpPr/>
          <p:nvPr/>
        </p:nvCxnSpPr>
        <p:spPr>
          <a:xfrm>
            <a:off x="4380398" y="5188078"/>
            <a:ext cx="2167128"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1"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a:t>
            </a:r>
            <a:r>
              <a:rPr lang="en-US" sz="1600" b="1" dirty="0">
                <a:solidFill>
                  <a:prstClr val="black"/>
                </a:solidFill>
                <a:latin typeface="Lucida Console"/>
              </a:rPr>
              <a:t>?</a:t>
            </a:r>
            <a:r>
              <a:rPr lang="en-US" sz="1600" b="1" dirty="0" smtClean="0">
                <a:solidFill>
                  <a:prstClr val="black"/>
                </a:solidFill>
                <a:latin typeface="Lucida Console"/>
              </a:rPr>
              <a:t> ?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spTree>
    <p:extLst>
      <p:ext uri="{BB962C8B-B14F-4D97-AF65-F5344CB8AC3E}">
        <p14:creationId xmlns:p14="http://schemas.microsoft.com/office/powerpoint/2010/main" val="16475686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0"/>
          <p:cNvGrpSpPr/>
          <p:nvPr/>
        </p:nvGrpSpPr>
        <p:grpSpPr>
          <a:xfrm>
            <a:off x="1405550" y="3197224"/>
            <a:ext cx="7738450" cy="478642"/>
            <a:chOff x="1253150" y="5453728"/>
            <a:chExt cx="7738450" cy="478642"/>
          </a:xfrm>
        </p:grpSpPr>
        <p:sp>
          <p:nvSpPr>
            <p:cNvPr id="121" name="TextBox 120"/>
            <p:cNvSpPr txBox="1"/>
            <p:nvPr/>
          </p:nvSpPr>
          <p:spPr>
            <a:xfrm>
              <a:off x="1253150" y="545372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96"/>
            <p:cNvGrpSpPr/>
            <p:nvPr/>
          </p:nvGrpSpPr>
          <p:grpSpPr>
            <a:xfrm>
              <a:off x="1487089" y="5592228"/>
              <a:ext cx="5408368" cy="340142"/>
              <a:chOff x="1666499" y="1905000"/>
              <a:chExt cx="5408368" cy="340142"/>
            </a:xfrm>
          </p:grpSpPr>
          <p:cxnSp>
            <p:nvCxnSpPr>
              <p:cNvPr id="126" name="Straight Connector 12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23" name="TextBox 122"/>
            <p:cNvSpPr txBox="1"/>
            <p:nvPr/>
          </p:nvSpPr>
          <p:spPr>
            <a:xfrm>
              <a:off x="4173134" y="5592228"/>
              <a:ext cx="4513666" cy="338554"/>
            </a:xfrm>
            <a:prstGeom prst="rect">
              <a:avLst/>
            </a:prstGeom>
            <a:noFill/>
          </p:spPr>
          <p:txBody>
            <a:bodyPr wrap="square" rtlCol="0">
              <a:spAutoFit/>
            </a:bodyPr>
            <a:lstStyle/>
            <a:p>
              <a:r>
                <a:rPr lang="en-US" sz="1600" b="1" dirty="0">
                  <a:solidFill>
                    <a:prstClr val="black"/>
                  </a:solidFill>
                  <a:latin typeface="Lucida Console"/>
                </a:rPr>
                <a:t>G T C T T G G </a:t>
              </a:r>
              <a:r>
                <a:rPr lang="en-US" sz="1600" b="1" dirty="0">
                  <a:solidFill>
                    <a:srgbClr val="E5E500"/>
                  </a:solidFill>
                  <a:latin typeface="Lucida Console"/>
                </a:rPr>
                <a:t>G</a:t>
              </a:r>
            </a:p>
          </p:txBody>
        </p:sp>
        <p:cxnSp>
          <p:nvCxnSpPr>
            <p:cNvPr id="124" name="Straight Connector 123"/>
            <p:cNvCxnSpPr/>
            <p:nvPr/>
          </p:nvCxnSpPr>
          <p:spPr>
            <a:xfrm>
              <a:off x="4227998" y="5592228"/>
              <a:ext cx="18680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8267056" y="5576838"/>
              <a:ext cx="724544" cy="307777"/>
            </a:xfrm>
            <a:prstGeom prst="rect">
              <a:avLst/>
            </a:prstGeom>
            <a:noFill/>
          </p:spPr>
          <p:txBody>
            <a:bodyPr wrap="square" rtlCol="0">
              <a:spAutoFit/>
            </a:bodyPr>
            <a:lstStyle/>
            <a:p>
              <a:r>
                <a:rPr lang="en-US" sz="1400" dirty="0">
                  <a:solidFill>
                    <a:srgbClr val="E5E500"/>
                  </a:solidFill>
                  <a:latin typeface="Lucida Console"/>
                </a:rPr>
                <a:t>19 bp</a:t>
              </a:r>
            </a:p>
          </p:txBody>
        </p:sp>
      </p:grpSp>
      <p:grpSp>
        <p:nvGrpSpPr>
          <p:cNvPr id="5" name="Group 128"/>
          <p:cNvGrpSpPr/>
          <p:nvPr/>
        </p:nvGrpSpPr>
        <p:grpSpPr>
          <a:xfrm>
            <a:off x="1405550" y="3200400"/>
            <a:ext cx="7738450" cy="478642"/>
            <a:chOff x="1405550" y="3880026"/>
            <a:chExt cx="7738450" cy="478642"/>
          </a:xfrm>
        </p:grpSpPr>
        <p:sp>
          <p:nvSpPr>
            <p:cNvPr id="130" name="TextBox 129"/>
            <p:cNvSpPr txBox="1"/>
            <p:nvPr/>
          </p:nvSpPr>
          <p:spPr>
            <a:xfrm>
              <a:off x="1405550" y="388002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6" name="Group 96"/>
            <p:cNvGrpSpPr/>
            <p:nvPr/>
          </p:nvGrpSpPr>
          <p:grpSpPr>
            <a:xfrm>
              <a:off x="1639489" y="4018526"/>
              <a:ext cx="5408368" cy="340142"/>
              <a:chOff x="1666499" y="1905000"/>
              <a:chExt cx="5408368" cy="340142"/>
            </a:xfrm>
          </p:grpSpPr>
          <p:cxnSp>
            <p:nvCxnSpPr>
              <p:cNvPr id="135" name="Straight Connector 13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32" name="TextBox 131"/>
            <p:cNvSpPr txBox="1"/>
            <p:nvPr/>
          </p:nvSpPr>
          <p:spPr>
            <a:xfrm>
              <a:off x="4325534" y="4018526"/>
              <a:ext cx="4513666" cy="338554"/>
            </a:xfrm>
            <a:prstGeom prst="rect">
              <a:avLst/>
            </a:prstGeom>
            <a:noFill/>
          </p:spPr>
          <p:txBody>
            <a:bodyPr wrap="square" rtlCol="0">
              <a:spAutoFit/>
            </a:bodyPr>
            <a:lstStyle/>
            <a:p>
              <a:r>
                <a:rPr lang="en-US" sz="1600" b="1" dirty="0">
                  <a:solidFill>
                    <a:prstClr val="black"/>
                  </a:solidFill>
                  <a:latin typeface="Lucida Console"/>
                </a:rPr>
                <a:t>G T C T T G G G C T </a:t>
              </a:r>
              <a:r>
                <a:rPr lang="en-US" sz="1600" b="1" dirty="0">
                  <a:solidFill>
                    <a:srgbClr val="00FF00"/>
                  </a:solidFill>
                  <a:latin typeface="Lucida Console"/>
                </a:rPr>
                <a:t>A</a:t>
              </a:r>
            </a:p>
          </p:txBody>
        </p:sp>
        <p:cxnSp>
          <p:nvCxnSpPr>
            <p:cNvPr id="133" name="Straight Connector 132"/>
            <p:cNvCxnSpPr/>
            <p:nvPr/>
          </p:nvCxnSpPr>
          <p:spPr>
            <a:xfrm>
              <a:off x="4380398" y="4018526"/>
              <a:ext cx="266745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8419456" y="4003136"/>
              <a:ext cx="724544" cy="307777"/>
            </a:xfrm>
            <a:prstGeom prst="rect">
              <a:avLst/>
            </a:prstGeom>
            <a:noFill/>
          </p:spPr>
          <p:txBody>
            <a:bodyPr wrap="square" rtlCol="0">
              <a:spAutoFit/>
            </a:bodyPr>
            <a:lstStyle/>
            <a:p>
              <a:r>
                <a:rPr lang="en-US" sz="1400" dirty="0">
                  <a:solidFill>
                    <a:srgbClr val="00FF00"/>
                  </a:solidFill>
                  <a:latin typeface="Lucida Console"/>
                </a:rPr>
                <a:t>22 bp</a:t>
              </a:r>
            </a:p>
          </p:txBody>
        </p:sp>
      </p:grpSp>
      <p:sp>
        <p:nvSpPr>
          <p:cNvPr id="2" name="Title 1"/>
          <p:cNvSpPr>
            <a:spLocks noGrp="1"/>
          </p:cNvSpPr>
          <p:nvPr>
            <p:ph type="ctrTitle"/>
          </p:nvPr>
        </p:nvSpPr>
        <p:spPr>
          <a:xfrm>
            <a:off x="1432560" y="359898"/>
            <a:ext cx="7406640" cy="783102"/>
          </a:xfrm>
        </p:spPr>
        <p:txBody>
          <a:bodyPr/>
          <a:lstStyle/>
          <a:p>
            <a:r>
              <a:rPr lang="en-US" dirty="0" smtClean="0"/>
              <a:t>Sanger Sequencing</a:t>
            </a:r>
            <a:endParaRPr lang="en-US" dirty="0"/>
          </a:p>
        </p:txBody>
      </p:sp>
      <p:grpSp>
        <p:nvGrpSpPr>
          <p:cNvPr id="7" name="Group 141"/>
          <p:cNvGrpSpPr/>
          <p:nvPr/>
        </p:nvGrpSpPr>
        <p:grpSpPr>
          <a:xfrm>
            <a:off x="1405550" y="3195636"/>
            <a:ext cx="7738450" cy="478642"/>
            <a:chOff x="1405550" y="2614964"/>
            <a:chExt cx="7738450" cy="478642"/>
          </a:xfrm>
        </p:grpSpPr>
        <p:grpSp>
          <p:nvGrpSpPr>
            <p:cNvPr id="8" name="Group 29"/>
            <p:cNvGrpSpPr/>
            <p:nvPr/>
          </p:nvGrpSpPr>
          <p:grpSpPr>
            <a:xfrm>
              <a:off x="1405550" y="2614964"/>
              <a:ext cx="7433650" cy="478642"/>
              <a:chOff x="1405550" y="2614964"/>
              <a:chExt cx="7433650" cy="478642"/>
            </a:xfrm>
          </p:grpSpPr>
          <p:sp>
            <p:nvSpPr>
              <p:cNvPr id="31" name="TextBox 30"/>
              <p:cNvSpPr txBox="1"/>
              <p:nvPr/>
            </p:nvSpPr>
            <p:spPr>
              <a:xfrm>
                <a:off x="4325534" y="2753464"/>
                <a:ext cx="4513666" cy="338554"/>
              </a:xfrm>
              <a:prstGeom prst="rect">
                <a:avLst/>
              </a:prstGeom>
              <a:noFill/>
            </p:spPr>
            <p:txBody>
              <a:bodyPr wrap="square" rtlCol="0">
                <a:spAutoFit/>
              </a:bodyPr>
              <a:lstStyle/>
              <a:p>
                <a:r>
                  <a:rPr lang="en-US" sz="1600" b="1" dirty="0">
                    <a:solidFill>
                      <a:prstClr val="black"/>
                    </a:solidFill>
                    <a:latin typeface="Lucida Console"/>
                  </a:rPr>
                  <a:t>G T C T T G G G C </a:t>
                </a:r>
                <a:r>
                  <a:rPr lang="en-US" sz="1600" b="1" dirty="0">
                    <a:solidFill>
                      <a:srgbClr val="FF0000"/>
                    </a:solidFill>
                    <a:latin typeface="Lucida Console"/>
                  </a:rPr>
                  <a:t>T</a:t>
                </a:r>
              </a:p>
            </p:txBody>
          </p:sp>
          <p:grpSp>
            <p:nvGrpSpPr>
              <p:cNvPr id="9" name="Group 17"/>
              <p:cNvGrpSpPr/>
              <p:nvPr/>
            </p:nvGrpSpPr>
            <p:grpSpPr>
              <a:xfrm>
                <a:off x="1405550" y="2614964"/>
                <a:ext cx="5642307" cy="478642"/>
                <a:chOff x="1405550" y="2614964"/>
                <a:chExt cx="5642307" cy="478642"/>
              </a:xfrm>
            </p:grpSpPr>
            <p:sp>
              <p:nvSpPr>
                <p:cNvPr id="33" name="TextBox 32"/>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0" name="Group 96"/>
                <p:cNvGrpSpPr/>
                <p:nvPr/>
              </p:nvGrpSpPr>
              <p:grpSpPr>
                <a:xfrm>
                  <a:off x="1639489" y="2753464"/>
                  <a:ext cx="5408368" cy="340142"/>
                  <a:chOff x="1666499" y="1905000"/>
                  <a:chExt cx="5408368" cy="340142"/>
                </a:xfrm>
              </p:grpSpPr>
              <p:cxnSp>
                <p:nvCxnSpPr>
                  <p:cNvPr id="36" name="Straight Connector 3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cxnSp>
              <p:nvCxnSpPr>
                <p:cNvPr id="35" name="Straight Connector 34"/>
                <p:cNvCxnSpPr/>
                <p:nvPr/>
              </p:nvCxnSpPr>
              <p:spPr>
                <a:xfrm>
                  <a:off x="4380398" y="2753464"/>
                  <a:ext cx="24014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8419456" y="2738074"/>
              <a:ext cx="724544" cy="307777"/>
            </a:xfrm>
            <a:prstGeom prst="rect">
              <a:avLst/>
            </a:prstGeom>
            <a:noFill/>
          </p:spPr>
          <p:txBody>
            <a:bodyPr wrap="square" rtlCol="0">
              <a:spAutoFit/>
            </a:bodyPr>
            <a:lstStyle/>
            <a:p>
              <a:r>
                <a:rPr lang="en-US" sz="1400" dirty="0">
                  <a:solidFill>
                    <a:srgbClr val="FF0000"/>
                  </a:solidFill>
                  <a:latin typeface="Lucida Console"/>
                </a:rPr>
                <a:t>21 bp</a:t>
              </a:r>
            </a:p>
          </p:txBody>
        </p:sp>
      </p:grpSp>
      <p:grpSp>
        <p:nvGrpSpPr>
          <p:cNvPr id="11" name="Group 160"/>
          <p:cNvGrpSpPr/>
          <p:nvPr/>
        </p:nvGrpSpPr>
        <p:grpSpPr>
          <a:xfrm>
            <a:off x="1405550" y="3193817"/>
            <a:ext cx="7738450" cy="478642"/>
            <a:chOff x="1405550" y="4267200"/>
            <a:chExt cx="7738450" cy="478642"/>
          </a:xfrm>
        </p:grpSpPr>
        <p:sp>
          <p:nvSpPr>
            <p:cNvPr id="25" name="TextBox 24"/>
            <p:cNvSpPr txBox="1"/>
            <p:nvPr/>
          </p:nvSpPr>
          <p:spPr>
            <a:xfrm>
              <a:off x="1405550" y="42672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2" name="Group 96"/>
            <p:cNvGrpSpPr/>
            <p:nvPr/>
          </p:nvGrpSpPr>
          <p:grpSpPr>
            <a:xfrm>
              <a:off x="1639489" y="4405700"/>
              <a:ext cx="5408368" cy="340142"/>
              <a:chOff x="1666499" y="1905000"/>
              <a:chExt cx="5408368" cy="340142"/>
            </a:xfrm>
          </p:grpSpPr>
          <p:cxnSp>
            <p:nvCxnSpPr>
              <p:cNvPr id="29" name="Straight Connector 28"/>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32" name="TextBox 31"/>
            <p:cNvSpPr txBox="1"/>
            <p:nvPr/>
          </p:nvSpPr>
          <p:spPr>
            <a:xfrm>
              <a:off x="4325534" y="4405700"/>
              <a:ext cx="4513666" cy="338554"/>
            </a:xfrm>
            <a:prstGeom prst="rect">
              <a:avLst/>
            </a:prstGeom>
            <a:noFill/>
          </p:spPr>
          <p:txBody>
            <a:bodyPr wrap="square" rtlCol="0">
              <a:spAutoFit/>
            </a:bodyPr>
            <a:lstStyle/>
            <a:p>
              <a:r>
                <a:rPr lang="en-US" sz="1600" b="1" dirty="0">
                  <a:solidFill>
                    <a:prstClr val="black"/>
                  </a:solidFill>
                  <a:latin typeface="Lucida Console"/>
                </a:rPr>
                <a:t>G T C T T G G G </a:t>
              </a:r>
              <a:r>
                <a:rPr lang="en-US" sz="1600" b="1" dirty="0">
                  <a:solidFill>
                    <a:srgbClr val="0000FF"/>
                  </a:solidFill>
                  <a:latin typeface="Lucida Console"/>
                </a:rPr>
                <a:t>C</a:t>
              </a:r>
            </a:p>
          </p:txBody>
        </p:sp>
        <p:cxnSp>
          <p:nvCxnSpPr>
            <p:cNvPr id="34" name="Straight Connector 33"/>
            <p:cNvCxnSpPr>
              <a:endCxn id="32" idx="0"/>
            </p:cNvCxnSpPr>
            <p:nvPr/>
          </p:nvCxnSpPr>
          <p:spPr>
            <a:xfrm>
              <a:off x="4380398" y="4405700"/>
              <a:ext cx="220196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419456" y="4390310"/>
              <a:ext cx="724544" cy="307777"/>
            </a:xfrm>
            <a:prstGeom prst="rect">
              <a:avLst/>
            </a:prstGeom>
            <a:noFill/>
          </p:spPr>
          <p:txBody>
            <a:bodyPr wrap="square" rtlCol="0">
              <a:spAutoFit/>
            </a:bodyPr>
            <a:lstStyle/>
            <a:p>
              <a:r>
                <a:rPr lang="en-US" sz="1400" dirty="0">
                  <a:solidFill>
                    <a:srgbClr val="0000FF"/>
                  </a:solidFill>
                  <a:latin typeface="Lucida Console"/>
                </a:rPr>
                <a:t>20 bp</a:t>
              </a:r>
            </a:p>
          </p:txBody>
        </p:sp>
      </p:grpSp>
      <p:grpSp>
        <p:nvGrpSpPr>
          <p:cNvPr id="13" name="Group 59"/>
          <p:cNvGrpSpPr/>
          <p:nvPr/>
        </p:nvGrpSpPr>
        <p:grpSpPr>
          <a:xfrm>
            <a:off x="1405550" y="3200400"/>
            <a:ext cx="7755523" cy="478642"/>
            <a:chOff x="1405550" y="4464802"/>
            <a:chExt cx="7755523" cy="478642"/>
          </a:xfrm>
        </p:grpSpPr>
        <p:sp>
          <p:nvSpPr>
            <p:cNvPr id="42" name="TextBox 41"/>
            <p:cNvSpPr txBox="1"/>
            <p:nvPr/>
          </p:nvSpPr>
          <p:spPr>
            <a:xfrm>
              <a:off x="1405550" y="4464802"/>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4" name="Group 96"/>
            <p:cNvGrpSpPr/>
            <p:nvPr/>
          </p:nvGrpSpPr>
          <p:grpSpPr>
            <a:xfrm>
              <a:off x="1639489" y="4603302"/>
              <a:ext cx="5408368" cy="340142"/>
              <a:chOff x="1666499" y="1905000"/>
              <a:chExt cx="5408368" cy="340142"/>
            </a:xfrm>
          </p:grpSpPr>
          <p:cxnSp>
            <p:nvCxnSpPr>
              <p:cNvPr id="46" name="Straight Connector 45"/>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48" name="TextBox 47"/>
            <p:cNvSpPr txBox="1"/>
            <p:nvPr/>
          </p:nvSpPr>
          <p:spPr>
            <a:xfrm>
              <a:off x="4325534" y="4603302"/>
              <a:ext cx="4513666" cy="338554"/>
            </a:xfrm>
            <a:prstGeom prst="rect">
              <a:avLst/>
            </a:prstGeom>
            <a:noFill/>
          </p:spPr>
          <p:txBody>
            <a:bodyPr wrap="square" rtlCol="0">
              <a:spAutoFit/>
            </a:bodyPr>
            <a:lstStyle/>
            <a:p>
              <a:r>
                <a:rPr lang="en-US" sz="1600" b="1" dirty="0">
                  <a:solidFill>
                    <a:srgbClr val="E5E500"/>
                  </a:solidFill>
                  <a:latin typeface="Lucida Console"/>
                </a:rPr>
                <a:t>G</a:t>
              </a:r>
            </a:p>
          </p:txBody>
        </p:sp>
        <p:cxnSp>
          <p:nvCxnSpPr>
            <p:cNvPr id="49" name="Straight Connector 48"/>
            <p:cNvCxnSpPr/>
            <p:nvPr/>
          </p:nvCxnSpPr>
          <p:spPr>
            <a:xfrm>
              <a:off x="4380398" y="4603302"/>
              <a:ext cx="191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436529" y="4587912"/>
              <a:ext cx="724544" cy="307777"/>
            </a:xfrm>
            <a:prstGeom prst="rect">
              <a:avLst/>
            </a:prstGeom>
            <a:noFill/>
          </p:spPr>
          <p:txBody>
            <a:bodyPr wrap="square" rtlCol="0">
              <a:spAutoFit/>
            </a:bodyPr>
            <a:lstStyle/>
            <a:p>
              <a:r>
                <a:rPr lang="en-US" sz="1400" dirty="0">
                  <a:solidFill>
                    <a:srgbClr val="E5E500"/>
                  </a:solidFill>
                  <a:latin typeface="Lucida Console"/>
                </a:rPr>
                <a:t>12 bp</a:t>
              </a:r>
            </a:p>
          </p:txBody>
        </p:sp>
      </p:grpSp>
      <p:grpSp>
        <p:nvGrpSpPr>
          <p:cNvPr id="15" name="Group 75"/>
          <p:cNvGrpSpPr/>
          <p:nvPr/>
        </p:nvGrpSpPr>
        <p:grpSpPr>
          <a:xfrm>
            <a:off x="1405550" y="3198812"/>
            <a:ext cx="7738450" cy="478642"/>
            <a:chOff x="1405550" y="5049578"/>
            <a:chExt cx="7738450" cy="478642"/>
          </a:xfrm>
        </p:grpSpPr>
        <p:sp>
          <p:nvSpPr>
            <p:cNvPr id="50" name="TextBox 49"/>
            <p:cNvSpPr txBox="1"/>
            <p:nvPr/>
          </p:nvSpPr>
          <p:spPr>
            <a:xfrm>
              <a:off x="1405550" y="5049578"/>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6" name="Group 96"/>
            <p:cNvGrpSpPr/>
            <p:nvPr/>
          </p:nvGrpSpPr>
          <p:grpSpPr>
            <a:xfrm>
              <a:off x="1639489" y="5188078"/>
              <a:ext cx="5408368" cy="340142"/>
              <a:chOff x="1666499" y="1905000"/>
              <a:chExt cx="5408368" cy="340142"/>
            </a:xfrm>
          </p:grpSpPr>
          <p:cxnSp>
            <p:nvCxnSpPr>
              <p:cNvPr id="55" name="Straight Connector 5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57" name="TextBox 56"/>
            <p:cNvSpPr txBox="1"/>
            <p:nvPr/>
          </p:nvSpPr>
          <p:spPr>
            <a:xfrm>
              <a:off x="4325534" y="5189666"/>
              <a:ext cx="4513666" cy="338554"/>
            </a:xfrm>
            <a:prstGeom prst="rect">
              <a:avLst/>
            </a:prstGeom>
            <a:noFill/>
          </p:spPr>
          <p:txBody>
            <a:bodyPr wrap="square" rtlCol="0">
              <a:spAutoFit/>
            </a:bodyPr>
            <a:lstStyle/>
            <a:p>
              <a:r>
                <a:rPr lang="en-US" sz="1600" b="1" dirty="0">
                  <a:solidFill>
                    <a:prstClr val="black"/>
                  </a:solidFill>
                  <a:latin typeface="Lucida Console"/>
                </a:rPr>
                <a:t>G </a:t>
              </a:r>
              <a:r>
                <a:rPr lang="en-US" sz="1600" b="1" dirty="0">
                  <a:solidFill>
                    <a:srgbClr val="FF0000"/>
                  </a:solidFill>
                  <a:latin typeface="Lucida Console"/>
                </a:rPr>
                <a:t>T</a:t>
              </a:r>
            </a:p>
          </p:txBody>
        </p:sp>
        <p:cxnSp>
          <p:nvCxnSpPr>
            <p:cNvPr id="59" name="Straight Connector 58"/>
            <p:cNvCxnSpPr/>
            <p:nvPr/>
          </p:nvCxnSpPr>
          <p:spPr>
            <a:xfrm>
              <a:off x="4380398" y="5188078"/>
              <a:ext cx="420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8419456" y="5172688"/>
              <a:ext cx="724544" cy="307777"/>
            </a:xfrm>
            <a:prstGeom prst="rect">
              <a:avLst/>
            </a:prstGeom>
            <a:noFill/>
          </p:spPr>
          <p:txBody>
            <a:bodyPr wrap="square" rtlCol="0">
              <a:spAutoFit/>
            </a:bodyPr>
            <a:lstStyle/>
            <a:p>
              <a:r>
                <a:rPr lang="en-US" sz="1400" dirty="0">
                  <a:solidFill>
                    <a:srgbClr val="FF0000"/>
                  </a:solidFill>
                  <a:latin typeface="Lucida Console"/>
                </a:rPr>
                <a:t>13 bp</a:t>
              </a:r>
            </a:p>
          </p:txBody>
        </p:sp>
      </p:grpSp>
      <p:grpSp>
        <p:nvGrpSpPr>
          <p:cNvPr id="17" name="Group 73"/>
          <p:cNvGrpSpPr/>
          <p:nvPr/>
        </p:nvGrpSpPr>
        <p:grpSpPr>
          <a:xfrm>
            <a:off x="1405550" y="3200400"/>
            <a:ext cx="7738450" cy="478642"/>
            <a:chOff x="1405550" y="5634354"/>
            <a:chExt cx="7738450" cy="478642"/>
          </a:xfrm>
        </p:grpSpPr>
        <p:sp>
          <p:nvSpPr>
            <p:cNvPr id="61" name="TextBox 60"/>
            <p:cNvSpPr txBox="1"/>
            <p:nvPr/>
          </p:nvSpPr>
          <p:spPr>
            <a:xfrm>
              <a:off x="1405550" y="5634354"/>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18" name="Group 96"/>
            <p:cNvGrpSpPr/>
            <p:nvPr/>
          </p:nvGrpSpPr>
          <p:grpSpPr>
            <a:xfrm>
              <a:off x="1639489" y="5772854"/>
              <a:ext cx="5408368" cy="340142"/>
              <a:chOff x="1666499" y="1905000"/>
              <a:chExt cx="5408368" cy="340142"/>
            </a:xfrm>
          </p:grpSpPr>
          <p:cxnSp>
            <p:nvCxnSpPr>
              <p:cNvPr id="65" name="Straight Connector 6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71" name="TextBox 70"/>
            <p:cNvSpPr txBox="1"/>
            <p:nvPr/>
          </p:nvSpPr>
          <p:spPr>
            <a:xfrm>
              <a:off x="4325534" y="5772854"/>
              <a:ext cx="4513666" cy="338554"/>
            </a:xfrm>
            <a:prstGeom prst="rect">
              <a:avLst/>
            </a:prstGeom>
            <a:noFill/>
          </p:spPr>
          <p:txBody>
            <a:bodyPr wrap="square" rtlCol="0">
              <a:spAutoFit/>
            </a:bodyPr>
            <a:lstStyle/>
            <a:p>
              <a:r>
                <a:rPr lang="en-US" sz="1600" b="1" dirty="0">
                  <a:solidFill>
                    <a:prstClr val="black"/>
                  </a:solidFill>
                  <a:latin typeface="Lucida Console"/>
                </a:rPr>
                <a:t>G T C T </a:t>
              </a:r>
              <a:r>
                <a:rPr lang="en-US" sz="1600" b="1" dirty="0">
                  <a:solidFill>
                    <a:srgbClr val="FF0000"/>
                  </a:solidFill>
                  <a:latin typeface="Lucida Console"/>
                </a:rPr>
                <a:t>T</a:t>
              </a:r>
            </a:p>
          </p:txBody>
        </p:sp>
        <p:cxnSp>
          <p:nvCxnSpPr>
            <p:cNvPr id="72" name="Straight Connector 71"/>
            <p:cNvCxnSpPr/>
            <p:nvPr/>
          </p:nvCxnSpPr>
          <p:spPr>
            <a:xfrm>
              <a:off x="4380398" y="5772854"/>
              <a:ext cx="11822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8419456" y="5757464"/>
              <a:ext cx="724544" cy="307777"/>
            </a:xfrm>
            <a:prstGeom prst="rect">
              <a:avLst/>
            </a:prstGeom>
            <a:noFill/>
          </p:spPr>
          <p:txBody>
            <a:bodyPr wrap="square" rtlCol="0">
              <a:spAutoFit/>
            </a:bodyPr>
            <a:lstStyle/>
            <a:p>
              <a:r>
                <a:rPr lang="en-US" sz="1400" dirty="0">
                  <a:solidFill>
                    <a:srgbClr val="FF0000"/>
                  </a:solidFill>
                  <a:latin typeface="Lucida Console"/>
                </a:rPr>
                <a:t>16 bp</a:t>
              </a:r>
            </a:p>
          </p:txBody>
        </p:sp>
      </p:grpSp>
      <p:grpSp>
        <p:nvGrpSpPr>
          <p:cNvPr id="19" name="Group 85"/>
          <p:cNvGrpSpPr/>
          <p:nvPr/>
        </p:nvGrpSpPr>
        <p:grpSpPr>
          <a:xfrm>
            <a:off x="1405550" y="3200400"/>
            <a:ext cx="7738450" cy="478642"/>
            <a:chOff x="1422623" y="4295645"/>
            <a:chExt cx="7738450" cy="478642"/>
          </a:xfrm>
        </p:grpSpPr>
        <p:sp>
          <p:nvSpPr>
            <p:cNvPr id="78" name="TextBox 77"/>
            <p:cNvSpPr txBox="1"/>
            <p:nvPr/>
          </p:nvSpPr>
          <p:spPr>
            <a:xfrm>
              <a:off x="1422623" y="4295645"/>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0" name="Group 96"/>
            <p:cNvGrpSpPr/>
            <p:nvPr/>
          </p:nvGrpSpPr>
          <p:grpSpPr>
            <a:xfrm>
              <a:off x="1656562" y="4434145"/>
              <a:ext cx="5408368" cy="340142"/>
              <a:chOff x="1666499" y="1905000"/>
              <a:chExt cx="5408368" cy="340142"/>
            </a:xfrm>
          </p:grpSpPr>
          <p:cxnSp>
            <p:nvCxnSpPr>
              <p:cNvPr id="83" name="Straight Connector 8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80" name="TextBox 79"/>
            <p:cNvSpPr txBox="1"/>
            <p:nvPr/>
          </p:nvSpPr>
          <p:spPr>
            <a:xfrm>
              <a:off x="4342607" y="4435733"/>
              <a:ext cx="4513666" cy="338554"/>
            </a:xfrm>
            <a:prstGeom prst="rect">
              <a:avLst/>
            </a:prstGeom>
            <a:noFill/>
          </p:spPr>
          <p:txBody>
            <a:bodyPr wrap="square" rtlCol="0">
              <a:spAutoFit/>
            </a:bodyPr>
            <a:lstStyle/>
            <a:p>
              <a:r>
                <a:rPr lang="en-US" sz="1600" b="1" dirty="0">
                  <a:solidFill>
                    <a:prstClr val="black"/>
                  </a:solidFill>
                  <a:latin typeface="Lucida Console"/>
                </a:rPr>
                <a:t>G T </a:t>
              </a:r>
              <a:r>
                <a:rPr lang="en-US" sz="1600" b="1" dirty="0">
                  <a:solidFill>
                    <a:srgbClr val="0000FF"/>
                  </a:solidFill>
                  <a:latin typeface="Lucida Console"/>
                </a:rPr>
                <a:t>C</a:t>
              </a:r>
            </a:p>
          </p:txBody>
        </p:sp>
        <p:cxnSp>
          <p:nvCxnSpPr>
            <p:cNvPr id="81" name="Straight Connector 80"/>
            <p:cNvCxnSpPr/>
            <p:nvPr/>
          </p:nvCxnSpPr>
          <p:spPr>
            <a:xfrm>
              <a:off x="4397471" y="4434145"/>
              <a:ext cx="707929"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8436529" y="4418755"/>
              <a:ext cx="724544" cy="307777"/>
            </a:xfrm>
            <a:prstGeom prst="rect">
              <a:avLst/>
            </a:prstGeom>
            <a:noFill/>
          </p:spPr>
          <p:txBody>
            <a:bodyPr wrap="square" rtlCol="0">
              <a:spAutoFit/>
            </a:bodyPr>
            <a:lstStyle/>
            <a:p>
              <a:r>
                <a:rPr lang="en-US" sz="1400" dirty="0">
                  <a:solidFill>
                    <a:srgbClr val="0000FF"/>
                  </a:solidFill>
                  <a:latin typeface="Lucida Console"/>
                </a:rPr>
                <a:t>14 bp</a:t>
              </a:r>
            </a:p>
          </p:txBody>
        </p:sp>
      </p:grpSp>
      <p:grpSp>
        <p:nvGrpSpPr>
          <p:cNvPr id="21" name="Group 95"/>
          <p:cNvGrpSpPr/>
          <p:nvPr/>
        </p:nvGrpSpPr>
        <p:grpSpPr>
          <a:xfrm>
            <a:off x="1405550" y="3200400"/>
            <a:ext cx="7738450" cy="478642"/>
            <a:chOff x="1253150" y="4114800"/>
            <a:chExt cx="7738450" cy="478642"/>
          </a:xfrm>
        </p:grpSpPr>
        <p:sp>
          <p:nvSpPr>
            <p:cNvPr id="88" name="TextBox 87"/>
            <p:cNvSpPr txBox="1"/>
            <p:nvPr/>
          </p:nvSpPr>
          <p:spPr>
            <a:xfrm>
              <a:off x="1253150" y="41148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2" name="Group 96"/>
            <p:cNvGrpSpPr/>
            <p:nvPr/>
          </p:nvGrpSpPr>
          <p:grpSpPr>
            <a:xfrm>
              <a:off x="1487089" y="4253300"/>
              <a:ext cx="5408368" cy="340142"/>
              <a:chOff x="1666499" y="1905000"/>
              <a:chExt cx="5408368" cy="340142"/>
            </a:xfrm>
          </p:grpSpPr>
          <p:cxnSp>
            <p:nvCxnSpPr>
              <p:cNvPr id="93" name="Straight Connector 9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90" name="TextBox 89"/>
            <p:cNvSpPr txBox="1"/>
            <p:nvPr/>
          </p:nvSpPr>
          <p:spPr>
            <a:xfrm>
              <a:off x="4173134" y="4253300"/>
              <a:ext cx="4513666" cy="338554"/>
            </a:xfrm>
            <a:prstGeom prst="rect">
              <a:avLst/>
            </a:prstGeom>
            <a:noFill/>
          </p:spPr>
          <p:txBody>
            <a:bodyPr wrap="square" rtlCol="0">
              <a:spAutoFit/>
            </a:bodyPr>
            <a:lstStyle/>
            <a:p>
              <a:r>
                <a:rPr lang="en-US" sz="1600" b="1" dirty="0">
                  <a:solidFill>
                    <a:prstClr val="black"/>
                  </a:solidFill>
                  <a:latin typeface="Lucida Console"/>
                </a:rPr>
                <a:t>G T C </a:t>
              </a:r>
              <a:r>
                <a:rPr lang="en-US" sz="1600" b="1" dirty="0">
                  <a:solidFill>
                    <a:srgbClr val="FF0000"/>
                  </a:solidFill>
                  <a:latin typeface="Lucida Console"/>
                </a:rPr>
                <a:t>T</a:t>
              </a:r>
            </a:p>
          </p:txBody>
        </p:sp>
        <p:cxnSp>
          <p:nvCxnSpPr>
            <p:cNvPr id="91" name="Straight Connector 90"/>
            <p:cNvCxnSpPr/>
            <p:nvPr/>
          </p:nvCxnSpPr>
          <p:spPr>
            <a:xfrm>
              <a:off x="4227998" y="4253300"/>
              <a:ext cx="9536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8267056" y="4237910"/>
              <a:ext cx="724544" cy="307777"/>
            </a:xfrm>
            <a:prstGeom prst="rect">
              <a:avLst/>
            </a:prstGeom>
            <a:noFill/>
          </p:spPr>
          <p:txBody>
            <a:bodyPr wrap="square" rtlCol="0">
              <a:spAutoFit/>
            </a:bodyPr>
            <a:lstStyle/>
            <a:p>
              <a:r>
                <a:rPr lang="en-US" sz="1400" dirty="0">
                  <a:solidFill>
                    <a:srgbClr val="FF0000"/>
                  </a:solidFill>
                  <a:latin typeface="Lucida Console"/>
                </a:rPr>
                <a:t>15 bp</a:t>
              </a:r>
            </a:p>
          </p:txBody>
        </p:sp>
      </p:grpSp>
      <p:grpSp>
        <p:nvGrpSpPr>
          <p:cNvPr id="23" name="Group 106"/>
          <p:cNvGrpSpPr/>
          <p:nvPr/>
        </p:nvGrpSpPr>
        <p:grpSpPr>
          <a:xfrm>
            <a:off x="1405550" y="3200400"/>
            <a:ext cx="7738450" cy="478642"/>
            <a:chOff x="1253150" y="5528220"/>
            <a:chExt cx="7738450" cy="478642"/>
          </a:xfrm>
        </p:grpSpPr>
        <p:sp>
          <p:nvSpPr>
            <p:cNvPr id="99" name="TextBox 98"/>
            <p:cNvSpPr txBox="1"/>
            <p:nvPr/>
          </p:nvSpPr>
          <p:spPr>
            <a:xfrm>
              <a:off x="1253150" y="552822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4" name="Group 96"/>
            <p:cNvGrpSpPr/>
            <p:nvPr/>
          </p:nvGrpSpPr>
          <p:grpSpPr>
            <a:xfrm>
              <a:off x="1487089" y="5666720"/>
              <a:ext cx="5408368" cy="340142"/>
              <a:chOff x="1666499" y="1905000"/>
              <a:chExt cx="5408368" cy="340142"/>
            </a:xfrm>
          </p:grpSpPr>
          <p:cxnSp>
            <p:nvCxnSpPr>
              <p:cNvPr id="104" name="Straight Connector 103"/>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01" name="TextBox 100"/>
            <p:cNvSpPr txBox="1"/>
            <p:nvPr/>
          </p:nvSpPr>
          <p:spPr>
            <a:xfrm>
              <a:off x="4173134" y="5666720"/>
              <a:ext cx="4513666" cy="338554"/>
            </a:xfrm>
            <a:prstGeom prst="rect">
              <a:avLst/>
            </a:prstGeom>
            <a:noFill/>
          </p:spPr>
          <p:txBody>
            <a:bodyPr wrap="square" rtlCol="0">
              <a:spAutoFit/>
            </a:bodyPr>
            <a:lstStyle/>
            <a:p>
              <a:r>
                <a:rPr lang="en-US" sz="1600" b="1" dirty="0">
                  <a:solidFill>
                    <a:prstClr val="black"/>
                  </a:solidFill>
                  <a:latin typeface="Lucida Console"/>
                </a:rPr>
                <a:t>G T C T T </a:t>
              </a:r>
              <a:r>
                <a:rPr lang="en-US" sz="1600" b="1" dirty="0">
                  <a:solidFill>
                    <a:srgbClr val="E5E500"/>
                  </a:solidFill>
                  <a:latin typeface="Lucida Console"/>
                </a:rPr>
                <a:t>G</a:t>
              </a:r>
            </a:p>
          </p:txBody>
        </p:sp>
        <p:cxnSp>
          <p:nvCxnSpPr>
            <p:cNvPr id="102" name="Straight Connector 101"/>
            <p:cNvCxnSpPr/>
            <p:nvPr/>
          </p:nvCxnSpPr>
          <p:spPr>
            <a:xfrm>
              <a:off x="4227998" y="5666720"/>
              <a:ext cx="1410802"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8267056" y="5651330"/>
              <a:ext cx="724544" cy="307777"/>
            </a:xfrm>
            <a:prstGeom prst="rect">
              <a:avLst/>
            </a:prstGeom>
            <a:noFill/>
          </p:spPr>
          <p:txBody>
            <a:bodyPr wrap="square" rtlCol="0">
              <a:spAutoFit/>
            </a:bodyPr>
            <a:lstStyle/>
            <a:p>
              <a:r>
                <a:rPr lang="en-US" sz="1400" dirty="0">
                  <a:solidFill>
                    <a:srgbClr val="E5E500"/>
                  </a:solidFill>
                  <a:latin typeface="Lucida Console"/>
                </a:rPr>
                <a:t>17 bp</a:t>
              </a:r>
            </a:p>
          </p:txBody>
        </p:sp>
      </p:grpSp>
      <p:grpSp>
        <p:nvGrpSpPr>
          <p:cNvPr id="26" name="Group 118"/>
          <p:cNvGrpSpPr/>
          <p:nvPr/>
        </p:nvGrpSpPr>
        <p:grpSpPr>
          <a:xfrm>
            <a:off x="1405550" y="3198812"/>
            <a:ext cx="7738450" cy="478642"/>
            <a:chOff x="1371502" y="5638800"/>
            <a:chExt cx="7738450" cy="478642"/>
          </a:xfrm>
        </p:grpSpPr>
        <p:sp>
          <p:nvSpPr>
            <p:cNvPr id="110" name="TextBox 109"/>
            <p:cNvSpPr txBox="1"/>
            <p:nvPr/>
          </p:nvSpPr>
          <p:spPr>
            <a:xfrm>
              <a:off x="1371502" y="5638800"/>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27" name="Group 96"/>
            <p:cNvGrpSpPr/>
            <p:nvPr/>
          </p:nvGrpSpPr>
          <p:grpSpPr>
            <a:xfrm>
              <a:off x="1605441" y="5777300"/>
              <a:ext cx="5408368" cy="340142"/>
              <a:chOff x="1666499" y="1905000"/>
              <a:chExt cx="5408368" cy="340142"/>
            </a:xfrm>
          </p:grpSpPr>
          <p:cxnSp>
            <p:nvCxnSpPr>
              <p:cNvPr id="115" name="Straight Connector 114"/>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112" name="TextBox 111"/>
            <p:cNvSpPr txBox="1"/>
            <p:nvPr/>
          </p:nvSpPr>
          <p:spPr>
            <a:xfrm>
              <a:off x="4291486" y="5777300"/>
              <a:ext cx="4513666" cy="338554"/>
            </a:xfrm>
            <a:prstGeom prst="rect">
              <a:avLst/>
            </a:prstGeom>
            <a:noFill/>
          </p:spPr>
          <p:txBody>
            <a:bodyPr wrap="square" rtlCol="0">
              <a:spAutoFit/>
            </a:bodyPr>
            <a:lstStyle/>
            <a:p>
              <a:r>
                <a:rPr lang="en-US" sz="1600" b="1" dirty="0">
                  <a:solidFill>
                    <a:prstClr val="black"/>
                  </a:solidFill>
                  <a:latin typeface="Lucida Console"/>
                </a:rPr>
                <a:t>G T C T T G </a:t>
              </a:r>
              <a:r>
                <a:rPr lang="en-US" sz="1600" b="1" dirty="0">
                  <a:solidFill>
                    <a:srgbClr val="E5E500"/>
                  </a:solidFill>
                  <a:latin typeface="Lucida Console"/>
                </a:rPr>
                <a:t>G</a:t>
              </a:r>
            </a:p>
          </p:txBody>
        </p:sp>
        <p:cxnSp>
          <p:nvCxnSpPr>
            <p:cNvPr id="113" name="Straight Connector 112"/>
            <p:cNvCxnSpPr/>
            <p:nvPr/>
          </p:nvCxnSpPr>
          <p:spPr>
            <a:xfrm>
              <a:off x="4346350" y="5777300"/>
              <a:ext cx="1673450" cy="1588"/>
            </a:xfrm>
            <a:prstGeom prst="line">
              <a:avLst/>
            </a:prstGeom>
            <a:ln cap="flat">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385408" y="5761910"/>
              <a:ext cx="724544" cy="307777"/>
            </a:xfrm>
            <a:prstGeom prst="rect">
              <a:avLst/>
            </a:prstGeom>
            <a:noFill/>
          </p:spPr>
          <p:txBody>
            <a:bodyPr wrap="square" rtlCol="0">
              <a:spAutoFit/>
            </a:bodyPr>
            <a:lstStyle/>
            <a:p>
              <a:r>
                <a:rPr lang="en-US" sz="1400" dirty="0">
                  <a:solidFill>
                    <a:srgbClr val="E5E500"/>
                  </a:solidFill>
                  <a:latin typeface="Lucida Console"/>
                </a:rPr>
                <a:t>18 bp</a:t>
              </a:r>
            </a:p>
          </p:txBody>
        </p:sp>
      </p:grpSp>
      <p:sp>
        <p:nvSpPr>
          <p:cNvPr id="144" name="Freeform 143"/>
          <p:cNvSpPr/>
          <p:nvPr/>
        </p:nvSpPr>
        <p:spPr>
          <a:xfrm>
            <a:off x="7047857" y="2965264"/>
            <a:ext cx="191143" cy="71331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45" name="Rectangle 144"/>
          <p:cNvSpPr/>
          <p:nvPr/>
        </p:nvSpPr>
        <p:spPr>
          <a:xfrm>
            <a:off x="1066800" y="2918120"/>
            <a:ext cx="365760" cy="844736"/>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a:solidFill>
                  <a:prstClr val="black"/>
                </a:solidFill>
                <a:latin typeface="Gill Sans MT"/>
              </a:rPr>
              <a:t>Laser Reader</a:t>
            </a:r>
          </a:p>
        </p:txBody>
      </p:sp>
      <p:cxnSp>
        <p:nvCxnSpPr>
          <p:cNvPr id="148" name="Straight Arrow Connector 147"/>
          <p:cNvCxnSpPr/>
          <p:nvPr/>
        </p:nvCxnSpPr>
        <p:spPr>
          <a:xfrm>
            <a:off x="1432560" y="3334136"/>
            <a:ext cx="113111" cy="1588"/>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9" name="Freeform 148"/>
          <p:cNvSpPr/>
          <p:nvPr/>
        </p:nvSpPr>
        <p:spPr>
          <a:xfrm>
            <a:off x="7143428" y="3124200"/>
            <a:ext cx="191143" cy="5484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0" name="Freeform 149"/>
          <p:cNvSpPr/>
          <p:nvPr/>
        </p:nvSpPr>
        <p:spPr>
          <a:xfrm>
            <a:off x="7239000" y="2965264"/>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1" name="Freeform 150"/>
          <p:cNvSpPr/>
          <p:nvPr/>
        </p:nvSpPr>
        <p:spPr>
          <a:xfrm>
            <a:off x="7334571" y="3124200"/>
            <a:ext cx="191143" cy="5484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2" name="Freeform 151"/>
          <p:cNvSpPr/>
          <p:nvPr/>
        </p:nvSpPr>
        <p:spPr>
          <a:xfrm>
            <a:off x="7430143" y="3200400"/>
            <a:ext cx="191143" cy="4722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3" name="Freeform 152"/>
          <p:cNvSpPr/>
          <p:nvPr/>
        </p:nvSpPr>
        <p:spPr>
          <a:xfrm>
            <a:off x="7525714" y="2918120"/>
            <a:ext cx="191143" cy="760922"/>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4" name="Freeform 153"/>
          <p:cNvSpPr/>
          <p:nvPr/>
        </p:nvSpPr>
        <p:spPr>
          <a:xfrm>
            <a:off x="7621286" y="2965264"/>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5" name="Freeform 154"/>
          <p:cNvSpPr/>
          <p:nvPr/>
        </p:nvSpPr>
        <p:spPr>
          <a:xfrm>
            <a:off x="7716857" y="2986775"/>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E5E5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7" name="Freeform 156"/>
          <p:cNvSpPr/>
          <p:nvPr/>
        </p:nvSpPr>
        <p:spPr>
          <a:xfrm>
            <a:off x="7812429" y="2965033"/>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8" name="Freeform 157"/>
          <p:cNvSpPr/>
          <p:nvPr/>
        </p:nvSpPr>
        <p:spPr>
          <a:xfrm>
            <a:off x="7908000" y="3205164"/>
            <a:ext cx="191143" cy="472290"/>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
        <p:nvSpPr>
          <p:cNvPr id="159" name="Freeform 158"/>
          <p:cNvSpPr/>
          <p:nvPr/>
        </p:nvSpPr>
        <p:spPr>
          <a:xfrm>
            <a:off x="8003572" y="2971616"/>
            <a:ext cx="191143" cy="707426"/>
          </a:xfrm>
          <a:custGeom>
            <a:avLst/>
            <a:gdLst>
              <a:gd name="connsiteX0" fmla="*/ 0 w 512233"/>
              <a:gd name="connsiteY0" fmla="*/ 553508 h 560916"/>
              <a:gd name="connsiteX1" fmla="*/ 146050 w 512233"/>
              <a:gd name="connsiteY1" fmla="*/ 464608 h 560916"/>
              <a:gd name="connsiteX2" fmla="*/ 254000 w 512233"/>
              <a:gd name="connsiteY2" fmla="*/ 1058 h 560916"/>
              <a:gd name="connsiteX3" fmla="*/ 342900 w 512233"/>
              <a:gd name="connsiteY3" fmla="*/ 470958 h 560916"/>
              <a:gd name="connsiteX4" fmla="*/ 488950 w 512233"/>
              <a:gd name="connsiteY4" fmla="*/ 540808 h 560916"/>
              <a:gd name="connsiteX5" fmla="*/ 482600 w 512233"/>
              <a:gd name="connsiteY5" fmla="*/ 528108 h 5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33" h="560916">
                <a:moveTo>
                  <a:pt x="0" y="553508"/>
                </a:moveTo>
                <a:cubicBezTo>
                  <a:pt x="51858" y="555095"/>
                  <a:pt x="103717" y="556683"/>
                  <a:pt x="146050" y="464608"/>
                </a:cubicBezTo>
                <a:cubicBezTo>
                  <a:pt x="188383" y="372533"/>
                  <a:pt x="221192" y="0"/>
                  <a:pt x="254000" y="1058"/>
                </a:cubicBezTo>
                <a:cubicBezTo>
                  <a:pt x="286808" y="2116"/>
                  <a:pt x="303742" y="381000"/>
                  <a:pt x="342900" y="470958"/>
                </a:cubicBezTo>
                <a:cubicBezTo>
                  <a:pt x="382058" y="560916"/>
                  <a:pt x="465667" y="531283"/>
                  <a:pt x="488950" y="540808"/>
                </a:cubicBezTo>
                <a:cubicBezTo>
                  <a:pt x="512233" y="550333"/>
                  <a:pt x="482600" y="528108"/>
                  <a:pt x="482600" y="528108"/>
                </a:cubicBezTo>
              </a:path>
            </a:pathLst>
          </a:custGeom>
          <a:ln>
            <a:solidFill>
              <a:srgbClr val="00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Gill Sans MT"/>
            </a:endParaRPr>
          </a:p>
        </p:txBody>
      </p:sp>
    </p:spTree>
    <p:extLst>
      <p:ext uri="{BB962C8B-B14F-4D97-AF65-F5344CB8AC3E}">
        <p14:creationId xmlns:p14="http://schemas.microsoft.com/office/powerpoint/2010/main" val="1430512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ppt_x"/>
                                          </p:val>
                                        </p:tav>
                                        <p:tav tm="100000">
                                          <p:val>
                                            <p:strVal val="#ppt_x"/>
                                          </p:val>
                                        </p:tav>
                                      </p:tavLst>
                                    </p:anim>
                                    <p:anim calcmode="lin" valueType="num">
                                      <p:cBhvr additive="base">
                                        <p:cTn id="16" dur="2000" fill="hold"/>
                                        <p:tgtEl>
                                          <p:spTgt spid="15"/>
                                        </p:tgtEl>
                                        <p:attrNameLst>
                                          <p:attrName>ppt_y</p:attrName>
                                        </p:attrNameLst>
                                      </p:cBhvr>
                                      <p:tavLst>
                                        <p:tav tm="0">
                                          <p:val>
                                            <p:strVal val="0-#ppt_h/2"/>
                                          </p:val>
                                        </p:tav>
                                        <p:tav tm="100000">
                                          <p:val>
                                            <p:strVal val="#ppt_y"/>
                                          </p:val>
                                        </p:tav>
                                      </p:tavLst>
                                    </p:anim>
                                  </p:childTnLst>
                                </p:cTn>
                              </p:par>
                              <p:par>
                                <p:cTn id="17" presetID="7" presetClass="exit" presetSubtype="4" fill="hold" nodeType="withEffect">
                                  <p:stCondLst>
                                    <p:cond delay="2000"/>
                                  </p:stCondLst>
                                  <p:childTnLst>
                                    <p:anim calcmode="lin" valueType="num">
                                      <p:cBhvr additive="base">
                                        <p:cTn id="18" dur="2000"/>
                                        <p:tgtEl>
                                          <p:spTgt spid="13"/>
                                        </p:tgtEl>
                                        <p:attrNameLst>
                                          <p:attrName>ppt_x</p:attrName>
                                        </p:attrNameLst>
                                      </p:cBhvr>
                                      <p:tavLst>
                                        <p:tav tm="0">
                                          <p:val>
                                            <p:strVal val="ppt_x"/>
                                          </p:val>
                                        </p:tav>
                                        <p:tav tm="100000">
                                          <p:val>
                                            <p:strVal val="ppt_x"/>
                                          </p:val>
                                        </p:tav>
                                      </p:tavLst>
                                    </p:anim>
                                    <p:anim calcmode="lin" valueType="num">
                                      <p:cBhvr additive="base">
                                        <p:cTn id="19" dur="2000"/>
                                        <p:tgtEl>
                                          <p:spTgt spid="13"/>
                                        </p:tgtEl>
                                        <p:attrNameLst>
                                          <p:attrName>ppt_y</p:attrName>
                                        </p:attrNameLst>
                                      </p:cBhvr>
                                      <p:tavLst>
                                        <p:tav tm="0">
                                          <p:val>
                                            <p:strVal val="ppt_y"/>
                                          </p:val>
                                        </p:tav>
                                        <p:tav tm="100000">
                                          <p:val>
                                            <p:strVal val="1+ppt_h/2"/>
                                          </p:val>
                                        </p:tav>
                                      </p:tavLst>
                                    </p:anim>
                                    <p:set>
                                      <p:cBhvr>
                                        <p:cTn id="20" dur="1" fill="hold">
                                          <p:stCondLst>
                                            <p:cond delay="1999"/>
                                          </p:stCondLst>
                                        </p:cTn>
                                        <p:tgtEl>
                                          <p:spTgt spid="13"/>
                                        </p:tgtEl>
                                        <p:attrNameLst>
                                          <p:attrName>style.visibility</p:attrName>
                                        </p:attrNameLst>
                                      </p:cBhvr>
                                      <p:to>
                                        <p:strVal val="hidden"/>
                                      </p:to>
                                    </p:set>
                                  </p:childTnLst>
                                </p:cTn>
                              </p:par>
                              <p:par>
                                <p:cTn id="21" presetID="7" presetClass="entr" presetSubtype="1" fill="hold" nodeType="withEffect">
                                  <p:stCondLst>
                                    <p:cond delay="2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par>
                                <p:cTn id="25" presetID="7" presetClass="exit" presetSubtype="4" fill="hold" nodeType="withEffect">
                                  <p:stCondLst>
                                    <p:cond delay="3000"/>
                                  </p:stCondLst>
                                  <p:childTnLst>
                                    <p:anim calcmode="lin" valueType="num">
                                      <p:cBhvr additive="base">
                                        <p:cTn id="26" dur="2000"/>
                                        <p:tgtEl>
                                          <p:spTgt spid="15"/>
                                        </p:tgtEl>
                                        <p:attrNameLst>
                                          <p:attrName>ppt_x</p:attrName>
                                        </p:attrNameLst>
                                      </p:cBhvr>
                                      <p:tavLst>
                                        <p:tav tm="0">
                                          <p:val>
                                            <p:strVal val="ppt_x"/>
                                          </p:val>
                                        </p:tav>
                                        <p:tav tm="100000">
                                          <p:val>
                                            <p:strVal val="ppt_x"/>
                                          </p:val>
                                        </p:tav>
                                      </p:tavLst>
                                    </p:anim>
                                    <p:anim calcmode="lin" valueType="num">
                                      <p:cBhvr additive="base">
                                        <p:cTn id="27" dur="2000"/>
                                        <p:tgtEl>
                                          <p:spTgt spid="15"/>
                                        </p:tgtEl>
                                        <p:attrNameLst>
                                          <p:attrName>ppt_y</p:attrName>
                                        </p:attrNameLst>
                                      </p:cBhvr>
                                      <p:tavLst>
                                        <p:tav tm="0">
                                          <p:val>
                                            <p:strVal val="ppt_y"/>
                                          </p:val>
                                        </p:tav>
                                        <p:tav tm="100000">
                                          <p:val>
                                            <p:strVal val="1+ppt_h/2"/>
                                          </p:val>
                                        </p:tav>
                                      </p:tavLst>
                                    </p:anim>
                                    <p:set>
                                      <p:cBhvr>
                                        <p:cTn id="28" dur="1" fill="hold">
                                          <p:stCondLst>
                                            <p:cond delay="1999"/>
                                          </p:stCondLst>
                                        </p:cTn>
                                        <p:tgtEl>
                                          <p:spTgt spid="15"/>
                                        </p:tgtEl>
                                        <p:attrNameLst>
                                          <p:attrName>style.visibility</p:attrName>
                                        </p:attrNameLst>
                                      </p:cBhvr>
                                      <p:to>
                                        <p:strVal val="hidden"/>
                                      </p:to>
                                    </p:set>
                                  </p:childTnLst>
                                </p:cTn>
                              </p:par>
                              <p:par>
                                <p:cTn id="29" presetID="7" presetClass="entr" presetSubtype="1"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000" fill="hold"/>
                                        <p:tgtEl>
                                          <p:spTgt spid="21"/>
                                        </p:tgtEl>
                                        <p:attrNameLst>
                                          <p:attrName>ppt_x</p:attrName>
                                        </p:attrNameLst>
                                      </p:cBhvr>
                                      <p:tavLst>
                                        <p:tav tm="0">
                                          <p:val>
                                            <p:strVal val="#ppt_x"/>
                                          </p:val>
                                        </p:tav>
                                        <p:tav tm="100000">
                                          <p:val>
                                            <p:strVal val="#ppt_x"/>
                                          </p:val>
                                        </p:tav>
                                      </p:tavLst>
                                    </p:anim>
                                    <p:anim calcmode="lin" valueType="num">
                                      <p:cBhvr additive="base">
                                        <p:cTn id="32" dur="2000" fill="hold"/>
                                        <p:tgtEl>
                                          <p:spTgt spid="21"/>
                                        </p:tgtEl>
                                        <p:attrNameLst>
                                          <p:attrName>ppt_y</p:attrName>
                                        </p:attrNameLst>
                                      </p:cBhvr>
                                      <p:tavLst>
                                        <p:tav tm="0">
                                          <p:val>
                                            <p:strVal val="0-#ppt_h/2"/>
                                          </p:val>
                                        </p:tav>
                                        <p:tav tm="100000">
                                          <p:val>
                                            <p:strVal val="#ppt_y"/>
                                          </p:val>
                                        </p:tav>
                                      </p:tavLst>
                                    </p:anim>
                                  </p:childTnLst>
                                </p:cTn>
                              </p:par>
                              <p:par>
                                <p:cTn id="33" presetID="7" presetClass="exit" presetSubtype="4" fill="hold" nodeType="withEffect">
                                  <p:stCondLst>
                                    <p:cond delay="4000"/>
                                  </p:stCondLst>
                                  <p:childTnLst>
                                    <p:anim calcmode="lin" valueType="num">
                                      <p:cBhvr additive="base">
                                        <p:cTn id="34" dur="2000"/>
                                        <p:tgtEl>
                                          <p:spTgt spid="19"/>
                                        </p:tgtEl>
                                        <p:attrNameLst>
                                          <p:attrName>ppt_x</p:attrName>
                                        </p:attrNameLst>
                                      </p:cBhvr>
                                      <p:tavLst>
                                        <p:tav tm="0">
                                          <p:val>
                                            <p:strVal val="ppt_x"/>
                                          </p:val>
                                        </p:tav>
                                        <p:tav tm="100000">
                                          <p:val>
                                            <p:strVal val="ppt_x"/>
                                          </p:val>
                                        </p:tav>
                                      </p:tavLst>
                                    </p:anim>
                                    <p:anim calcmode="lin" valueType="num">
                                      <p:cBhvr additive="base">
                                        <p:cTn id="35" dur="2000"/>
                                        <p:tgtEl>
                                          <p:spTgt spid="19"/>
                                        </p:tgtEl>
                                        <p:attrNameLst>
                                          <p:attrName>ppt_y</p:attrName>
                                        </p:attrNameLst>
                                      </p:cBhvr>
                                      <p:tavLst>
                                        <p:tav tm="0">
                                          <p:val>
                                            <p:strVal val="ppt_y"/>
                                          </p:val>
                                        </p:tav>
                                        <p:tav tm="100000">
                                          <p:val>
                                            <p:strVal val="1+ppt_h/2"/>
                                          </p:val>
                                        </p:tav>
                                      </p:tavLst>
                                    </p:anim>
                                    <p:set>
                                      <p:cBhvr>
                                        <p:cTn id="36" dur="1" fill="hold">
                                          <p:stCondLst>
                                            <p:cond delay="1999"/>
                                          </p:stCondLst>
                                        </p:cTn>
                                        <p:tgtEl>
                                          <p:spTgt spid="19"/>
                                        </p:tgtEl>
                                        <p:attrNameLst>
                                          <p:attrName>style.visibility</p:attrName>
                                        </p:attrNameLst>
                                      </p:cBhvr>
                                      <p:to>
                                        <p:strVal val="hidden"/>
                                      </p:to>
                                    </p:set>
                                  </p:childTnLst>
                                </p:cTn>
                              </p:par>
                              <p:par>
                                <p:cTn id="37" presetID="7" presetClass="entr" presetSubtype="1" fill="hold" nodeType="withEffect">
                                  <p:stCondLst>
                                    <p:cond delay="40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000" fill="hold"/>
                                        <p:tgtEl>
                                          <p:spTgt spid="17"/>
                                        </p:tgtEl>
                                        <p:attrNameLst>
                                          <p:attrName>ppt_x</p:attrName>
                                        </p:attrNameLst>
                                      </p:cBhvr>
                                      <p:tavLst>
                                        <p:tav tm="0">
                                          <p:val>
                                            <p:strVal val="#ppt_x"/>
                                          </p:val>
                                        </p:tav>
                                        <p:tav tm="100000">
                                          <p:val>
                                            <p:strVal val="#ppt_x"/>
                                          </p:val>
                                        </p:tav>
                                      </p:tavLst>
                                    </p:anim>
                                    <p:anim calcmode="lin" valueType="num">
                                      <p:cBhvr additive="base">
                                        <p:cTn id="40" dur="2000" fill="hold"/>
                                        <p:tgtEl>
                                          <p:spTgt spid="17"/>
                                        </p:tgtEl>
                                        <p:attrNameLst>
                                          <p:attrName>ppt_y</p:attrName>
                                        </p:attrNameLst>
                                      </p:cBhvr>
                                      <p:tavLst>
                                        <p:tav tm="0">
                                          <p:val>
                                            <p:strVal val="0-#ppt_h/2"/>
                                          </p:val>
                                        </p:tav>
                                        <p:tav tm="100000">
                                          <p:val>
                                            <p:strVal val="#ppt_y"/>
                                          </p:val>
                                        </p:tav>
                                      </p:tavLst>
                                    </p:anim>
                                  </p:childTnLst>
                                </p:cTn>
                              </p:par>
                              <p:par>
                                <p:cTn id="41" presetID="7" presetClass="exit" presetSubtype="4" fill="hold" nodeType="withEffect">
                                  <p:stCondLst>
                                    <p:cond delay="5000"/>
                                  </p:stCondLst>
                                  <p:childTnLst>
                                    <p:anim calcmode="lin" valueType="num">
                                      <p:cBhvr additive="base">
                                        <p:cTn id="42" dur="2000"/>
                                        <p:tgtEl>
                                          <p:spTgt spid="21"/>
                                        </p:tgtEl>
                                        <p:attrNameLst>
                                          <p:attrName>ppt_x</p:attrName>
                                        </p:attrNameLst>
                                      </p:cBhvr>
                                      <p:tavLst>
                                        <p:tav tm="0">
                                          <p:val>
                                            <p:strVal val="ppt_x"/>
                                          </p:val>
                                        </p:tav>
                                        <p:tav tm="100000">
                                          <p:val>
                                            <p:strVal val="ppt_x"/>
                                          </p:val>
                                        </p:tav>
                                      </p:tavLst>
                                    </p:anim>
                                    <p:anim calcmode="lin" valueType="num">
                                      <p:cBhvr additive="base">
                                        <p:cTn id="43" dur="2000"/>
                                        <p:tgtEl>
                                          <p:spTgt spid="21"/>
                                        </p:tgtEl>
                                        <p:attrNameLst>
                                          <p:attrName>ppt_y</p:attrName>
                                        </p:attrNameLst>
                                      </p:cBhvr>
                                      <p:tavLst>
                                        <p:tav tm="0">
                                          <p:val>
                                            <p:strVal val="ppt_y"/>
                                          </p:val>
                                        </p:tav>
                                        <p:tav tm="100000">
                                          <p:val>
                                            <p:strVal val="1+ppt_h/2"/>
                                          </p:val>
                                        </p:tav>
                                      </p:tavLst>
                                    </p:anim>
                                    <p:set>
                                      <p:cBhvr>
                                        <p:cTn id="44" dur="1" fill="hold">
                                          <p:stCondLst>
                                            <p:cond delay="1999"/>
                                          </p:stCondLst>
                                        </p:cTn>
                                        <p:tgtEl>
                                          <p:spTgt spid="21"/>
                                        </p:tgtEl>
                                        <p:attrNameLst>
                                          <p:attrName>style.visibility</p:attrName>
                                        </p:attrNameLst>
                                      </p:cBhvr>
                                      <p:to>
                                        <p:strVal val="hidden"/>
                                      </p:to>
                                    </p:set>
                                  </p:childTnLst>
                                </p:cTn>
                              </p:par>
                              <p:par>
                                <p:cTn id="45" presetID="7" presetClass="entr" presetSubtype="1" fill="hold" nodeType="withEffect">
                                  <p:stCondLst>
                                    <p:cond delay="5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2000" fill="hold"/>
                                        <p:tgtEl>
                                          <p:spTgt spid="23"/>
                                        </p:tgtEl>
                                        <p:attrNameLst>
                                          <p:attrName>ppt_x</p:attrName>
                                        </p:attrNameLst>
                                      </p:cBhvr>
                                      <p:tavLst>
                                        <p:tav tm="0">
                                          <p:val>
                                            <p:strVal val="#ppt_x"/>
                                          </p:val>
                                        </p:tav>
                                        <p:tav tm="100000">
                                          <p:val>
                                            <p:strVal val="#ppt_x"/>
                                          </p:val>
                                        </p:tav>
                                      </p:tavLst>
                                    </p:anim>
                                    <p:anim calcmode="lin" valueType="num">
                                      <p:cBhvr additive="base">
                                        <p:cTn id="48" dur="2000" fill="hold"/>
                                        <p:tgtEl>
                                          <p:spTgt spid="23"/>
                                        </p:tgtEl>
                                        <p:attrNameLst>
                                          <p:attrName>ppt_y</p:attrName>
                                        </p:attrNameLst>
                                      </p:cBhvr>
                                      <p:tavLst>
                                        <p:tav tm="0">
                                          <p:val>
                                            <p:strVal val="0-#ppt_h/2"/>
                                          </p:val>
                                        </p:tav>
                                        <p:tav tm="100000">
                                          <p:val>
                                            <p:strVal val="#ppt_y"/>
                                          </p:val>
                                        </p:tav>
                                      </p:tavLst>
                                    </p:anim>
                                  </p:childTnLst>
                                </p:cTn>
                              </p:par>
                              <p:par>
                                <p:cTn id="49" presetID="7" presetClass="exit" presetSubtype="4" fill="hold" nodeType="withEffect">
                                  <p:stCondLst>
                                    <p:cond delay="6000"/>
                                  </p:stCondLst>
                                  <p:childTnLst>
                                    <p:anim calcmode="lin" valueType="num">
                                      <p:cBhvr additive="base">
                                        <p:cTn id="50" dur="2000"/>
                                        <p:tgtEl>
                                          <p:spTgt spid="17"/>
                                        </p:tgtEl>
                                        <p:attrNameLst>
                                          <p:attrName>ppt_x</p:attrName>
                                        </p:attrNameLst>
                                      </p:cBhvr>
                                      <p:tavLst>
                                        <p:tav tm="0">
                                          <p:val>
                                            <p:strVal val="ppt_x"/>
                                          </p:val>
                                        </p:tav>
                                        <p:tav tm="100000">
                                          <p:val>
                                            <p:strVal val="ppt_x"/>
                                          </p:val>
                                        </p:tav>
                                      </p:tavLst>
                                    </p:anim>
                                    <p:anim calcmode="lin" valueType="num">
                                      <p:cBhvr additive="base">
                                        <p:cTn id="51" dur="2000"/>
                                        <p:tgtEl>
                                          <p:spTgt spid="17"/>
                                        </p:tgtEl>
                                        <p:attrNameLst>
                                          <p:attrName>ppt_y</p:attrName>
                                        </p:attrNameLst>
                                      </p:cBhvr>
                                      <p:tavLst>
                                        <p:tav tm="0">
                                          <p:val>
                                            <p:strVal val="ppt_y"/>
                                          </p:val>
                                        </p:tav>
                                        <p:tav tm="100000">
                                          <p:val>
                                            <p:strVal val="1+ppt_h/2"/>
                                          </p:val>
                                        </p:tav>
                                      </p:tavLst>
                                    </p:anim>
                                    <p:set>
                                      <p:cBhvr>
                                        <p:cTn id="52" dur="1" fill="hold">
                                          <p:stCondLst>
                                            <p:cond delay="1999"/>
                                          </p:stCondLst>
                                        </p:cTn>
                                        <p:tgtEl>
                                          <p:spTgt spid="17"/>
                                        </p:tgtEl>
                                        <p:attrNameLst>
                                          <p:attrName>style.visibility</p:attrName>
                                        </p:attrNameLst>
                                      </p:cBhvr>
                                      <p:to>
                                        <p:strVal val="hidden"/>
                                      </p:to>
                                    </p:set>
                                  </p:childTnLst>
                                </p:cTn>
                              </p:par>
                              <p:par>
                                <p:cTn id="53" presetID="7" presetClass="entr" presetSubtype="1" fill="hold" nodeType="withEffect">
                                  <p:stCondLst>
                                    <p:cond delay="60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000" fill="hold"/>
                                        <p:tgtEl>
                                          <p:spTgt spid="26"/>
                                        </p:tgtEl>
                                        <p:attrNameLst>
                                          <p:attrName>ppt_x</p:attrName>
                                        </p:attrNameLst>
                                      </p:cBhvr>
                                      <p:tavLst>
                                        <p:tav tm="0">
                                          <p:val>
                                            <p:strVal val="#ppt_x"/>
                                          </p:val>
                                        </p:tav>
                                        <p:tav tm="100000">
                                          <p:val>
                                            <p:strVal val="#ppt_x"/>
                                          </p:val>
                                        </p:tav>
                                      </p:tavLst>
                                    </p:anim>
                                    <p:anim calcmode="lin" valueType="num">
                                      <p:cBhvr additive="base">
                                        <p:cTn id="56" dur="2000" fill="hold"/>
                                        <p:tgtEl>
                                          <p:spTgt spid="26"/>
                                        </p:tgtEl>
                                        <p:attrNameLst>
                                          <p:attrName>ppt_y</p:attrName>
                                        </p:attrNameLst>
                                      </p:cBhvr>
                                      <p:tavLst>
                                        <p:tav tm="0">
                                          <p:val>
                                            <p:strVal val="0-#ppt_h/2"/>
                                          </p:val>
                                        </p:tav>
                                        <p:tav tm="100000">
                                          <p:val>
                                            <p:strVal val="#ppt_y"/>
                                          </p:val>
                                        </p:tav>
                                      </p:tavLst>
                                    </p:anim>
                                  </p:childTnLst>
                                </p:cTn>
                              </p:par>
                              <p:par>
                                <p:cTn id="57" presetID="7" presetClass="exit" presetSubtype="4" fill="hold" nodeType="withEffect">
                                  <p:stCondLst>
                                    <p:cond delay="7000"/>
                                  </p:stCondLst>
                                  <p:childTnLst>
                                    <p:anim calcmode="lin" valueType="num">
                                      <p:cBhvr additive="base">
                                        <p:cTn id="58" dur="2000"/>
                                        <p:tgtEl>
                                          <p:spTgt spid="23"/>
                                        </p:tgtEl>
                                        <p:attrNameLst>
                                          <p:attrName>ppt_x</p:attrName>
                                        </p:attrNameLst>
                                      </p:cBhvr>
                                      <p:tavLst>
                                        <p:tav tm="0">
                                          <p:val>
                                            <p:strVal val="ppt_x"/>
                                          </p:val>
                                        </p:tav>
                                        <p:tav tm="100000">
                                          <p:val>
                                            <p:strVal val="ppt_x"/>
                                          </p:val>
                                        </p:tav>
                                      </p:tavLst>
                                    </p:anim>
                                    <p:anim calcmode="lin" valueType="num">
                                      <p:cBhvr additive="base">
                                        <p:cTn id="59" dur="2000"/>
                                        <p:tgtEl>
                                          <p:spTgt spid="23"/>
                                        </p:tgtEl>
                                        <p:attrNameLst>
                                          <p:attrName>ppt_y</p:attrName>
                                        </p:attrNameLst>
                                      </p:cBhvr>
                                      <p:tavLst>
                                        <p:tav tm="0">
                                          <p:val>
                                            <p:strVal val="ppt_y"/>
                                          </p:val>
                                        </p:tav>
                                        <p:tav tm="100000">
                                          <p:val>
                                            <p:strVal val="1+ppt_h/2"/>
                                          </p:val>
                                        </p:tav>
                                      </p:tavLst>
                                    </p:anim>
                                    <p:set>
                                      <p:cBhvr>
                                        <p:cTn id="60" dur="1" fill="hold">
                                          <p:stCondLst>
                                            <p:cond delay="1999"/>
                                          </p:stCondLst>
                                        </p:cTn>
                                        <p:tgtEl>
                                          <p:spTgt spid="23"/>
                                        </p:tgtEl>
                                        <p:attrNameLst>
                                          <p:attrName>style.visibility</p:attrName>
                                        </p:attrNameLst>
                                      </p:cBhvr>
                                      <p:to>
                                        <p:strVal val="hidden"/>
                                      </p:to>
                                    </p:set>
                                  </p:childTnLst>
                                </p:cTn>
                              </p:par>
                              <p:par>
                                <p:cTn id="61" presetID="7" presetClass="entr" presetSubtype="1" fill="hold" nodeType="withEffect">
                                  <p:stCondLst>
                                    <p:cond delay="700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2000" fill="hold"/>
                                        <p:tgtEl>
                                          <p:spTgt spid="3"/>
                                        </p:tgtEl>
                                        <p:attrNameLst>
                                          <p:attrName>ppt_x</p:attrName>
                                        </p:attrNameLst>
                                      </p:cBhvr>
                                      <p:tavLst>
                                        <p:tav tm="0">
                                          <p:val>
                                            <p:strVal val="#ppt_x"/>
                                          </p:val>
                                        </p:tav>
                                        <p:tav tm="100000">
                                          <p:val>
                                            <p:strVal val="#ppt_x"/>
                                          </p:val>
                                        </p:tav>
                                      </p:tavLst>
                                    </p:anim>
                                    <p:anim calcmode="lin" valueType="num">
                                      <p:cBhvr additive="base">
                                        <p:cTn id="64" dur="2000" fill="hold"/>
                                        <p:tgtEl>
                                          <p:spTgt spid="3"/>
                                        </p:tgtEl>
                                        <p:attrNameLst>
                                          <p:attrName>ppt_y</p:attrName>
                                        </p:attrNameLst>
                                      </p:cBhvr>
                                      <p:tavLst>
                                        <p:tav tm="0">
                                          <p:val>
                                            <p:strVal val="0-#ppt_h/2"/>
                                          </p:val>
                                        </p:tav>
                                        <p:tav tm="100000">
                                          <p:val>
                                            <p:strVal val="#ppt_y"/>
                                          </p:val>
                                        </p:tav>
                                      </p:tavLst>
                                    </p:anim>
                                  </p:childTnLst>
                                </p:cTn>
                              </p:par>
                              <p:par>
                                <p:cTn id="65" presetID="7" presetClass="exit" presetSubtype="4" fill="hold" nodeType="withEffect">
                                  <p:stCondLst>
                                    <p:cond delay="8000"/>
                                  </p:stCondLst>
                                  <p:childTnLst>
                                    <p:anim calcmode="lin" valueType="num">
                                      <p:cBhvr additive="base">
                                        <p:cTn id="66" dur="2000"/>
                                        <p:tgtEl>
                                          <p:spTgt spid="26"/>
                                        </p:tgtEl>
                                        <p:attrNameLst>
                                          <p:attrName>ppt_x</p:attrName>
                                        </p:attrNameLst>
                                      </p:cBhvr>
                                      <p:tavLst>
                                        <p:tav tm="0">
                                          <p:val>
                                            <p:strVal val="ppt_x"/>
                                          </p:val>
                                        </p:tav>
                                        <p:tav tm="100000">
                                          <p:val>
                                            <p:strVal val="ppt_x"/>
                                          </p:val>
                                        </p:tav>
                                      </p:tavLst>
                                    </p:anim>
                                    <p:anim calcmode="lin" valueType="num">
                                      <p:cBhvr additive="base">
                                        <p:cTn id="67" dur="2000"/>
                                        <p:tgtEl>
                                          <p:spTgt spid="26"/>
                                        </p:tgtEl>
                                        <p:attrNameLst>
                                          <p:attrName>ppt_y</p:attrName>
                                        </p:attrNameLst>
                                      </p:cBhvr>
                                      <p:tavLst>
                                        <p:tav tm="0">
                                          <p:val>
                                            <p:strVal val="ppt_y"/>
                                          </p:val>
                                        </p:tav>
                                        <p:tav tm="100000">
                                          <p:val>
                                            <p:strVal val="1+ppt_h/2"/>
                                          </p:val>
                                        </p:tav>
                                      </p:tavLst>
                                    </p:anim>
                                    <p:set>
                                      <p:cBhvr>
                                        <p:cTn id="68" dur="1" fill="hold">
                                          <p:stCondLst>
                                            <p:cond delay="1999"/>
                                          </p:stCondLst>
                                        </p:cTn>
                                        <p:tgtEl>
                                          <p:spTgt spid="26"/>
                                        </p:tgtEl>
                                        <p:attrNameLst>
                                          <p:attrName>style.visibility</p:attrName>
                                        </p:attrNameLst>
                                      </p:cBhvr>
                                      <p:to>
                                        <p:strVal val="hidden"/>
                                      </p:to>
                                    </p:set>
                                  </p:childTnLst>
                                </p:cTn>
                              </p:par>
                              <p:par>
                                <p:cTn id="69" presetID="7" presetClass="entr" presetSubtype="1" fill="hold" nodeType="withEffect">
                                  <p:stCondLst>
                                    <p:cond delay="800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2000" fill="hold"/>
                                        <p:tgtEl>
                                          <p:spTgt spid="11"/>
                                        </p:tgtEl>
                                        <p:attrNameLst>
                                          <p:attrName>ppt_x</p:attrName>
                                        </p:attrNameLst>
                                      </p:cBhvr>
                                      <p:tavLst>
                                        <p:tav tm="0">
                                          <p:val>
                                            <p:strVal val="#ppt_x"/>
                                          </p:val>
                                        </p:tav>
                                        <p:tav tm="100000">
                                          <p:val>
                                            <p:strVal val="#ppt_x"/>
                                          </p:val>
                                        </p:tav>
                                      </p:tavLst>
                                    </p:anim>
                                    <p:anim calcmode="lin" valueType="num">
                                      <p:cBhvr additive="base">
                                        <p:cTn id="72" dur="2000" fill="hold"/>
                                        <p:tgtEl>
                                          <p:spTgt spid="11"/>
                                        </p:tgtEl>
                                        <p:attrNameLst>
                                          <p:attrName>ppt_y</p:attrName>
                                        </p:attrNameLst>
                                      </p:cBhvr>
                                      <p:tavLst>
                                        <p:tav tm="0">
                                          <p:val>
                                            <p:strVal val="0-#ppt_h/2"/>
                                          </p:val>
                                        </p:tav>
                                        <p:tav tm="100000">
                                          <p:val>
                                            <p:strVal val="#ppt_y"/>
                                          </p:val>
                                        </p:tav>
                                      </p:tavLst>
                                    </p:anim>
                                  </p:childTnLst>
                                </p:cTn>
                              </p:par>
                              <p:par>
                                <p:cTn id="73" presetID="7" presetClass="exit" presetSubtype="4" fill="hold" nodeType="withEffect">
                                  <p:stCondLst>
                                    <p:cond delay="9000"/>
                                  </p:stCondLst>
                                  <p:childTnLst>
                                    <p:anim calcmode="lin" valueType="num">
                                      <p:cBhvr additive="base">
                                        <p:cTn id="74" dur="2000"/>
                                        <p:tgtEl>
                                          <p:spTgt spid="3"/>
                                        </p:tgtEl>
                                        <p:attrNameLst>
                                          <p:attrName>ppt_x</p:attrName>
                                        </p:attrNameLst>
                                      </p:cBhvr>
                                      <p:tavLst>
                                        <p:tav tm="0">
                                          <p:val>
                                            <p:strVal val="ppt_x"/>
                                          </p:val>
                                        </p:tav>
                                        <p:tav tm="100000">
                                          <p:val>
                                            <p:strVal val="ppt_x"/>
                                          </p:val>
                                        </p:tav>
                                      </p:tavLst>
                                    </p:anim>
                                    <p:anim calcmode="lin" valueType="num">
                                      <p:cBhvr additive="base">
                                        <p:cTn id="75" dur="2000"/>
                                        <p:tgtEl>
                                          <p:spTgt spid="3"/>
                                        </p:tgtEl>
                                        <p:attrNameLst>
                                          <p:attrName>ppt_y</p:attrName>
                                        </p:attrNameLst>
                                      </p:cBhvr>
                                      <p:tavLst>
                                        <p:tav tm="0">
                                          <p:val>
                                            <p:strVal val="ppt_y"/>
                                          </p:val>
                                        </p:tav>
                                        <p:tav tm="100000">
                                          <p:val>
                                            <p:strVal val="1+ppt_h/2"/>
                                          </p:val>
                                        </p:tav>
                                      </p:tavLst>
                                    </p:anim>
                                    <p:set>
                                      <p:cBhvr>
                                        <p:cTn id="76" dur="1" fill="hold">
                                          <p:stCondLst>
                                            <p:cond delay="1999"/>
                                          </p:stCondLst>
                                        </p:cTn>
                                        <p:tgtEl>
                                          <p:spTgt spid="3"/>
                                        </p:tgtEl>
                                        <p:attrNameLst>
                                          <p:attrName>style.visibility</p:attrName>
                                        </p:attrNameLst>
                                      </p:cBhvr>
                                      <p:to>
                                        <p:strVal val="hidden"/>
                                      </p:to>
                                    </p:set>
                                  </p:childTnLst>
                                </p:cTn>
                              </p:par>
                              <p:par>
                                <p:cTn id="77" presetID="7" presetClass="entr" presetSubtype="1" fill="hold" nodeType="withEffect">
                                  <p:stCondLst>
                                    <p:cond delay="900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2000" fill="hold"/>
                                        <p:tgtEl>
                                          <p:spTgt spid="7"/>
                                        </p:tgtEl>
                                        <p:attrNameLst>
                                          <p:attrName>ppt_x</p:attrName>
                                        </p:attrNameLst>
                                      </p:cBhvr>
                                      <p:tavLst>
                                        <p:tav tm="0">
                                          <p:val>
                                            <p:strVal val="#ppt_x"/>
                                          </p:val>
                                        </p:tav>
                                        <p:tav tm="100000">
                                          <p:val>
                                            <p:strVal val="#ppt_x"/>
                                          </p:val>
                                        </p:tav>
                                      </p:tavLst>
                                    </p:anim>
                                    <p:anim calcmode="lin" valueType="num">
                                      <p:cBhvr additive="base">
                                        <p:cTn id="80" dur="2000" fill="hold"/>
                                        <p:tgtEl>
                                          <p:spTgt spid="7"/>
                                        </p:tgtEl>
                                        <p:attrNameLst>
                                          <p:attrName>ppt_y</p:attrName>
                                        </p:attrNameLst>
                                      </p:cBhvr>
                                      <p:tavLst>
                                        <p:tav tm="0">
                                          <p:val>
                                            <p:strVal val="0-#ppt_h/2"/>
                                          </p:val>
                                        </p:tav>
                                        <p:tav tm="100000">
                                          <p:val>
                                            <p:strVal val="#ppt_y"/>
                                          </p:val>
                                        </p:tav>
                                      </p:tavLst>
                                    </p:anim>
                                  </p:childTnLst>
                                </p:cTn>
                              </p:par>
                              <p:par>
                                <p:cTn id="81" presetID="7" presetClass="exit" presetSubtype="4" fill="hold" nodeType="withEffect">
                                  <p:stCondLst>
                                    <p:cond delay="10000"/>
                                  </p:stCondLst>
                                  <p:childTnLst>
                                    <p:anim calcmode="lin" valueType="num">
                                      <p:cBhvr additive="base">
                                        <p:cTn id="82" dur="2000"/>
                                        <p:tgtEl>
                                          <p:spTgt spid="11"/>
                                        </p:tgtEl>
                                        <p:attrNameLst>
                                          <p:attrName>ppt_x</p:attrName>
                                        </p:attrNameLst>
                                      </p:cBhvr>
                                      <p:tavLst>
                                        <p:tav tm="0">
                                          <p:val>
                                            <p:strVal val="ppt_x"/>
                                          </p:val>
                                        </p:tav>
                                        <p:tav tm="100000">
                                          <p:val>
                                            <p:strVal val="ppt_x"/>
                                          </p:val>
                                        </p:tav>
                                      </p:tavLst>
                                    </p:anim>
                                    <p:anim calcmode="lin" valueType="num">
                                      <p:cBhvr additive="base">
                                        <p:cTn id="83" dur="2000"/>
                                        <p:tgtEl>
                                          <p:spTgt spid="11"/>
                                        </p:tgtEl>
                                        <p:attrNameLst>
                                          <p:attrName>ppt_y</p:attrName>
                                        </p:attrNameLst>
                                      </p:cBhvr>
                                      <p:tavLst>
                                        <p:tav tm="0">
                                          <p:val>
                                            <p:strVal val="ppt_y"/>
                                          </p:val>
                                        </p:tav>
                                        <p:tav tm="100000">
                                          <p:val>
                                            <p:strVal val="1+ppt_h/2"/>
                                          </p:val>
                                        </p:tav>
                                      </p:tavLst>
                                    </p:anim>
                                    <p:set>
                                      <p:cBhvr>
                                        <p:cTn id="84" dur="1" fill="hold">
                                          <p:stCondLst>
                                            <p:cond delay="1999"/>
                                          </p:stCondLst>
                                        </p:cTn>
                                        <p:tgtEl>
                                          <p:spTgt spid="11"/>
                                        </p:tgtEl>
                                        <p:attrNameLst>
                                          <p:attrName>style.visibility</p:attrName>
                                        </p:attrNameLst>
                                      </p:cBhvr>
                                      <p:to>
                                        <p:strVal val="hidden"/>
                                      </p:to>
                                    </p:set>
                                  </p:childTnLst>
                                </p:cTn>
                              </p:par>
                              <p:par>
                                <p:cTn id="85" presetID="7" presetClass="entr" presetSubtype="1" fill="hold" nodeType="withEffect">
                                  <p:stCondLst>
                                    <p:cond delay="1000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2000" fill="hold"/>
                                        <p:tgtEl>
                                          <p:spTgt spid="5"/>
                                        </p:tgtEl>
                                        <p:attrNameLst>
                                          <p:attrName>ppt_x</p:attrName>
                                        </p:attrNameLst>
                                      </p:cBhvr>
                                      <p:tavLst>
                                        <p:tav tm="0">
                                          <p:val>
                                            <p:strVal val="#ppt_x"/>
                                          </p:val>
                                        </p:tav>
                                        <p:tav tm="100000">
                                          <p:val>
                                            <p:strVal val="#ppt_x"/>
                                          </p:val>
                                        </p:tav>
                                      </p:tavLst>
                                    </p:anim>
                                    <p:anim calcmode="lin" valueType="num">
                                      <p:cBhvr additive="base">
                                        <p:cTn id="88" dur="2000" fill="hold"/>
                                        <p:tgtEl>
                                          <p:spTgt spid="5"/>
                                        </p:tgtEl>
                                        <p:attrNameLst>
                                          <p:attrName>ppt_y</p:attrName>
                                        </p:attrNameLst>
                                      </p:cBhvr>
                                      <p:tavLst>
                                        <p:tav tm="0">
                                          <p:val>
                                            <p:strVal val="0-#ppt_h/2"/>
                                          </p:val>
                                        </p:tav>
                                        <p:tav tm="100000">
                                          <p:val>
                                            <p:strVal val="#ppt_y"/>
                                          </p:val>
                                        </p:tav>
                                      </p:tavLst>
                                    </p:anim>
                                  </p:childTnLst>
                                </p:cTn>
                              </p:par>
                              <p:par>
                                <p:cTn id="89" presetID="7" presetClass="exit" presetSubtype="4" fill="hold" nodeType="withEffect">
                                  <p:stCondLst>
                                    <p:cond delay="11000"/>
                                  </p:stCondLst>
                                  <p:childTnLst>
                                    <p:anim calcmode="lin" valueType="num">
                                      <p:cBhvr additive="base">
                                        <p:cTn id="90" dur="2000"/>
                                        <p:tgtEl>
                                          <p:spTgt spid="7"/>
                                        </p:tgtEl>
                                        <p:attrNameLst>
                                          <p:attrName>ppt_x</p:attrName>
                                        </p:attrNameLst>
                                      </p:cBhvr>
                                      <p:tavLst>
                                        <p:tav tm="0">
                                          <p:val>
                                            <p:strVal val="ppt_x"/>
                                          </p:val>
                                        </p:tav>
                                        <p:tav tm="100000">
                                          <p:val>
                                            <p:strVal val="ppt_x"/>
                                          </p:val>
                                        </p:tav>
                                      </p:tavLst>
                                    </p:anim>
                                    <p:anim calcmode="lin" valueType="num">
                                      <p:cBhvr additive="base">
                                        <p:cTn id="91" dur="2000"/>
                                        <p:tgtEl>
                                          <p:spTgt spid="7"/>
                                        </p:tgtEl>
                                        <p:attrNameLst>
                                          <p:attrName>ppt_y</p:attrName>
                                        </p:attrNameLst>
                                      </p:cBhvr>
                                      <p:tavLst>
                                        <p:tav tm="0">
                                          <p:val>
                                            <p:strVal val="ppt_y"/>
                                          </p:val>
                                        </p:tav>
                                        <p:tav tm="100000">
                                          <p:val>
                                            <p:strVal val="1+ppt_h/2"/>
                                          </p:val>
                                        </p:tav>
                                      </p:tavLst>
                                    </p:anim>
                                    <p:set>
                                      <p:cBhvr>
                                        <p:cTn id="92" dur="1" fill="hold">
                                          <p:stCondLst>
                                            <p:cond delay="1999"/>
                                          </p:stCondLst>
                                        </p:cTn>
                                        <p:tgtEl>
                                          <p:spTgt spid="7"/>
                                        </p:tgtEl>
                                        <p:attrNameLst>
                                          <p:attrName>style.visibility</p:attrName>
                                        </p:attrNameLst>
                                      </p:cBhvr>
                                      <p:to>
                                        <p:strVal val="hidden"/>
                                      </p:to>
                                    </p:set>
                                  </p:childTnLst>
                                </p:cTn>
                              </p:par>
                              <p:par>
                                <p:cTn id="93" presetID="7" presetClass="exit" presetSubtype="4" fill="hold" nodeType="withEffect">
                                  <p:stCondLst>
                                    <p:cond delay="12000"/>
                                  </p:stCondLst>
                                  <p:childTnLst>
                                    <p:anim calcmode="lin" valueType="num">
                                      <p:cBhvr additive="base">
                                        <p:cTn id="94" dur="2000"/>
                                        <p:tgtEl>
                                          <p:spTgt spid="5"/>
                                        </p:tgtEl>
                                        <p:attrNameLst>
                                          <p:attrName>ppt_x</p:attrName>
                                        </p:attrNameLst>
                                      </p:cBhvr>
                                      <p:tavLst>
                                        <p:tav tm="0">
                                          <p:val>
                                            <p:strVal val="ppt_x"/>
                                          </p:val>
                                        </p:tav>
                                        <p:tav tm="100000">
                                          <p:val>
                                            <p:strVal val="ppt_x"/>
                                          </p:val>
                                        </p:tav>
                                      </p:tavLst>
                                    </p:anim>
                                    <p:anim calcmode="lin" valueType="num">
                                      <p:cBhvr additive="base">
                                        <p:cTn id="95" dur="2000"/>
                                        <p:tgtEl>
                                          <p:spTgt spid="5"/>
                                        </p:tgtEl>
                                        <p:attrNameLst>
                                          <p:attrName>ppt_y</p:attrName>
                                        </p:attrNameLst>
                                      </p:cBhvr>
                                      <p:tavLst>
                                        <p:tav tm="0">
                                          <p:val>
                                            <p:strVal val="ppt_y"/>
                                          </p:val>
                                        </p:tav>
                                        <p:tav tm="100000">
                                          <p:val>
                                            <p:strVal val="1+ppt_h/2"/>
                                          </p:val>
                                        </p:tav>
                                      </p:tavLst>
                                    </p:anim>
                                    <p:set>
                                      <p:cBhvr>
                                        <p:cTn id="96" dur="1" fill="hold">
                                          <p:stCondLst>
                                            <p:cond delay="1999"/>
                                          </p:stCondLst>
                                        </p:cTn>
                                        <p:tgtEl>
                                          <p:spTgt spid="5"/>
                                        </p:tgtEl>
                                        <p:attrNameLst>
                                          <p:attrName>style.visibility</p:attrName>
                                        </p:attrNameLst>
                                      </p:cBhvr>
                                      <p:to>
                                        <p:strVal val="hidden"/>
                                      </p:to>
                                    </p:set>
                                  </p:childTnLst>
                                </p:cTn>
                              </p:par>
                              <p:par>
                                <p:cTn id="97" presetID="1" presetClass="entr" presetSubtype="0" fill="hold" grpId="0" nodeType="withEffect">
                                  <p:stCondLst>
                                    <p:cond delay="2000"/>
                                  </p:stCondLst>
                                  <p:childTnLst>
                                    <p:set>
                                      <p:cBhvr>
                                        <p:cTn id="98" dur="1" fill="hold">
                                          <p:stCondLst>
                                            <p:cond delay="0"/>
                                          </p:stCondLst>
                                        </p:cTn>
                                        <p:tgtEl>
                                          <p:spTgt spid="144"/>
                                        </p:tgtEl>
                                        <p:attrNameLst>
                                          <p:attrName>style.visibility</p:attrName>
                                        </p:attrNameLst>
                                      </p:cBhvr>
                                      <p:to>
                                        <p:strVal val="visible"/>
                                      </p:to>
                                    </p:set>
                                  </p:childTnLst>
                                </p:cTn>
                              </p:par>
                              <p:par>
                                <p:cTn id="99" presetID="1" presetClass="entr" presetSubtype="0" fill="hold" grpId="0" nodeType="withEffect">
                                  <p:stCondLst>
                                    <p:cond delay="3000"/>
                                  </p:stCondLst>
                                  <p:childTnLst>
                                    <p:set>
                                      <p:cBhvr>
                                        <p:cTn id="100" dur="1" fill="hold">
                                          <p:stCondLst>
                                            <p:cond delay="0"/>
                                          </p:stCondLst>
                                        </p:cTn>
                                        <p:tgtEl>
                                          <p:spTgt spid="149"/>
                                        </p:tgtEl>
                                        <p:attrNameLst>
                                          <p:attrName>style.visibility</p:attrName>
                                        </p:attrNameLst>
                                      </p:cBhvr>
                                      <p:to>
                                        <p:strVal val="visible"/>
                                      </p:to>
                                    </p:set>
                                  </p:childTnLst>
                                </p:cTn>
                              </p:par>
                              <p:par>
                                <p:cTn id="101" presetID="1" presetClass="entr" presetSubtype="0" fill="hold" grpId="0" nodeType="withEffect">
                                  <p:stCondLst>
                                    <p:cond delay="4000"/>
                                  </p:stCondLst>
                                  <p:childTnLst>
                                    <p:set>
                                      <p:cBhvr>
                                        <p:cTn id="102" dur="1" fill="hold">
                                          <p:stCondLst>
                                            <p:cond delay="0"/>
                                          </p:stCondLst>
                                        </p:cTn>
                                        <p:tgtEl>
                                          <p:spTgt spid="150"/>
                                        </p:tgtEl>
                                        <p:attrNameLst>
                                          <p:attrName>style.visibility</p:attrName>
                                        </p:attrNameLst>
                                      </p:cBhvr>
                                      <p:to>
                                        <p:strVal val="visible"/>
                                      </p:to>
                                    </p:set>
                                  </p:childTnLst>
                                </p:cTn>
                              </p:par>
                              <p:par>
                                <p:cTn id="103" presetID="1" presetClass="entr" presetSubtype="0" fill="hold" grpId="0" nodeType="withEffect">
                                  <p:stCondLst>
                                    <p:cond delay="5000"/>
                                  </p:stCondLst>
                                  <p:childTnLst>
                                    <p:set>
                                      <p:cBhvr>
                                        <p:cTn id="104" dur="1" fill="hold">
                                          <p:stCondLst>
                                            <p:cond delay="0"/>
                                          </p:stCondLst>
                                        </p:cTn>
                                        <p:tgtEl>
                                          <p:spTgt spid="151"/>
                                        </p:tgtEl>
                                        <p:attrNameLst>
                                          <p:attrName>style.visibility</p:attrName>
                                        </p:attrNameLst>
                                      </p:cBhvr>
                                      <p:to>
                                        <p:strVal val="visible"/>
                                      </p:to>
                                    </p:set>
                                  </p:childTnLst>
                                </p:cTn>
                              </p:par>
                              <p:par>
                                <p:cTn id="105" presetID="1" presetClass="entr" presetSubtype="0" fill="hold" grpId="0" nodeType="withEffect">
                                  <p:stCondLst>
                                    <p:cond delay="6000"/>
                                  </p:stCondLst>
                                  <p:childTnLst>
                                    <p:set>
                                      <p:cBhvr>
                                        <p:cTn id="106" dur="1" fill="hold">
                                          <p:stCondLst>
                                            <p:cond delay="0"/>
                                          </p:stCondLst>
                                        </p:cTn>
                                        <p:tgtEl>
                                          <p:spTgt spid="152"/>
                                        </p:tgtEl>
                                        <p:attrNameLst>
                                          <p:attrName>style.visibility</p:attrName>
                                        </p:attrNameLst>
                                      </p:cBhvr>
                                      <p:to>
                                        <p:strVal val="visible"/>
                                      </p:to>
                                    </p:set>
                                  </p:childTnLst>
                                </p:cTn>
                              </p:par>
                              <p:par>
                                <p:cTn id="107" presetID="1" presetClass="entr" presetSubtype="0" fill="hold" grpId="0" nodeType="withEffect">
                                  <p:stCondLst>
                                    <p:cond delay="7000"/>
                                  </p:stCondLst>
                                  <p:childTnLst>
                                    <p:set>
                                      <p:cBhvr>
                                        <p:cTn id="108" dur="1" fill="hold">
                                          <p:stCondLst>
                                            <p:cond delay="0"/>
                                          </p:stCondLst>
                                        </p:cTn>
                                        <p:tgtEl>
                                          <p:spTgt spid="153"/>
                                        </p:tgtEl>
                                        <p:attrNameLst>
                                          <p:attrName>style.visibility</p:attrName>
                                        </p:attrNameLst>
                                      </p:cBhvr>
                                      <p:to>
                                        <p:strVal val="visible"/>
                                      </p:to>
                                    </p:set>
                                  </p:childTnLst>
                                </p:cTn>
                              </p:par>
                              <p:par>
                                <p:cTn id="109" presetID="1" presetClass="entr" presetSubtype="0" fill="hold" grpId="0" nodeType="withEffect">
                                  <p:stCondLst>
                                    <p:cond delay="8000"/>
                                  </p:stCondLst>
                                  <p:childTnLst>
                                    <p:set>
                                      <p:cBhvr>
                                        <p:cTn id="110" dur="1" fill="hold">
                                          <p:stCondLst>
                                            <p:cond delay="0"/>
                                          </p:stCondLst>
                                        </p:cTn>
                                        <p:tgtEl>
                                          <p:spTgt spid="154"/>
                                        </p:tgtEl>
                                        <p:attrNameLst>
                                          <p:attrName>style.visibility</p:attrName>
                                        </p:attrNameLst>
                                      </p:cBhvr>
                                      <p:to>
                                        <p:strVal val="visible"/>
                                      </p:to>
                                    </p:set>
                                  </p:childTnLst>
                                </p:cTn>
                              </p:par>
                              <p:par>
                                <p:cTn id="111" presetID="1" presetClass="entr" presetSubtype="0" fill="hold" grpId="0" nodeType="withEffect">
                                  <p:stCondLst>
                                    <p:cond delay="9000"/>
                                  </p:stCondLst>
                                  <p:childTnLst>
                                    <p:set>
                                      <p:cBhvr>
                                        <p:cTn id="112" dur="1" fill="hold">
                                          <p:stCondLst>
                                            <p:cond delay="0"/>
                                          </p:stCondLst>
                                        </p:cTn>
                                        <p:tgtEl>
                                          <p:spTgt spid="155"/>
                                        </p:tgtEl>
                                        <p:attrNameLst>
                                          <p:attrName>style.visibility</p:attrName>
                                        </p:attrNameLst>
                                      </p:cBhvr>
                                      <p:to>
                                        <p:strVal val="visible"/>
                                      </p:to>
                                    </p:set>
                                  </p:childTnLst>
                                </p:cTn>
                              </p:par>
                              <p:par>
                                <p:cTn id="113" presetID="1" presetClass="entr" presetSubtype="0" fill="hold" grpId="0" nodeType="withEffect">
                                  <p:stCondLst>
                                    <p:cond delay="10000"/>
                                  </p:stCondLst>
                                  <p:childTnLst>
                                    <p:set>
                                      <p:cBhvr>
                                        <p:cTn id="114" dur="1" fill="hold">
                                          <p:stCondLst>
                                            <p:cond delay="0"/>
                                          </p:stCondLst>
                                        </p:cTn>
                                        <p:tgtEl>
                                          <p:spTgt spid="157"/>
                                        </p:tgtEl>
                                        <p:attrNameLst>
                                          <p:attrName>style.visibility</p:attrName>
                                        </p:attrNameLst>
                                      </p:cBhvr>
                                      <p:to>
                                        <p:strVal val="visible"/>
                                      </p:to>
                                    </p:set>
                                  </p:childTnLst>
                                </p:cTn>
                              </p:par>
                              <p:par>
                                <p:cTn id="115" presetID="1" presetClass="entr" presetSubtype="0" fill="hold" grpId="0" nodeType="withEffect">
                                  <p:stCondLst>
                                    <p:cond delay="1100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grpId="0" nodeType="withEffect">
                                  <p:stCondLst>
                                    <p:cond delay="12000"/>
                                  </p:stCondLst>
                                  <p:childTnLst>
                                    <p:set>
                                      <p:cBhvr>
                                        <p:cTn id="11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4" grpId="0" animBg="1"/>
      <p:bldP spid="149" grpId="0" animBg="1"/>
      <p:bldP spid="150" grpId="0" animBg="1"/>
      <p:bldP spid="151" grpId="0" animBg="1"/>
      <p:bldP spid="152" grpId="0" animBg="1"/>
      <p:bldP spid="153" grpId="0" animBg="1"/>
      <p:bldP spid="154" grpId="0" animBg="1"/>
      <p:bldP spid="155" grpId="0" animBg="1"/>
      <p:bldP spid="157" grpId="0" animBg="1"/>
      <p:bldP spid="158" grpId="0" animBg="1"/>
      <p:bldP spid="1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Sequencing Output</a:t>
            </a:r>
            <a:endParaRPr lang="en-US" dirty="0"/>
          </a:p>
        </p:txBody>
      </p:sp>
      <p:sp>
        <p:nvSpPr>
          <p:cNvPr id="17" name="TextBox 16"/>
          <p:cNvSpPr txBox="1"/>
          <p:nvPr/>
        </p:nvSpPr>
        <p:spPr>
          <a:xfrm>
            <a:off x="1432560" y="1263134"/>
            <a:ext cx="7330440" cy="369332"/>
          </a:xfrm>
          <a:prstGeom prst="rect">
            <a:avLst/>
          </a:prstGeom>
          <a:noFill/>
        </p:spPr>
        <p:txBody>
          <a:bodyPr wrap="square" rtlCol="0">
            <a:spAutoFit/>
          </a:bodyPr>
          <a:lstStyle/>
          <a:p>
            <a:r>
              <a:rPr lang="en-US" dirty="0">
                <a:solidFill>
                  <a:prstClr val="black"/>
                </a:solidFill>
                <a:latin typeface="Gill Sans MT"/>
              </a:rPr>
              <a:t>Each sequencing reaction gives us a </a:t>
            </a:r>
            <a:r>
              <a:rPr lang="en-US" b="1" dirty="0" smtClean="0">
                <a:solidFill>
                  <a:prstClr val="black"/>
                </a:solidFill>
                <a:latin typeface="Gill Sans MT"/>
              </a:rPr>
              <a:t>chromatogram</a:t>
            </a:r>
            <a:r>
              <a:rPr lang="en-US" dirty="0" smtClean="0">
                <a:solidFill>
                  <a:prstClr val="black"/>
                </a:solidFill>
                <a:latin typeface="Gill Sans MT"/>
              </a:rPr>
              <a:t>, usually ~600-1000 bp:</a:t>
            </a:r>
            <a:endParaRPr lang="en-US" dirty="0">
              <a:solidFill>
                <a:prstClr val="black"/>
              </a:solidFill>
              <a:latin typeface="Gill Sans MT"/>
            </a:endParaRPr>
          </a:p>
        </p:txBody>
      </p:sp>
      <p:pic>
        <p:nvPicPr>
          <p:cNvPr id="56" name="Picture 55" descr="SangerSequence.png"/>
          <p:cNvPicPr>
            <a:picLocks noChangeAspect="1"/>
          </p:cNvPicPr>
          <p:nvPr/>
        </p:nvPicPr>
        <p:blipFill>
          <a:blip r:embed="rId2"/>
          <a:stretch>
            <a:fillRect/>
          </a:stretch>
        </p:blipFill>
        <p:spPr>
          <a:xfrm>
            <a:off x="1295400" y="1752600"/>
            <a:ext cx="7326018" cy="4463534"/>
          </a:xfrm>
          <a:prstGeom prst="rect">
            <a:avLst/>
          </a:prstGeom>
        </p:spPr>
      </p:pic>
    </p:spTree>
    <p:extLst>
      <p:ext uri="{BB962C8B-B14F-4D97-AF65-F5344CB8AC3E}">
        <p14:creationId xmlns:p14="http://schemas.microsoft.com/office/powerpoint/2010/main" val="33690312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dirty="0" smtClean="0"/>
              <a:t>Sanger Throughput Limitations</a:t>
            </a:r>
            <a:endParaRPr lang="en-US" dirty="0"/>
          </a:p>
        </p:txBody>
      </p:sp>
      <p:sp>
        <p:nvSpPr>
          <p:cNvPr id="17" name="TextBox 16"/>
          <p:cNvSpPr txBox="1"/>
          <p:nvPr/>
        </p:nvSpPr>
        <p:spPr>
          <a:xfrm>
            <a:off x="1432560" y="1193864"/>
            <a:ext cx="7330440" cy="1569660"/>
          </a:xfrm>
          <a:prstGeom prst="rect">
            <a:avLst/>
          </a:prstGeom>
          <a:noFill/>
        </p:spPr>
        <p:txBody>
          <a:bodyPr wrap="square" rtlCol="0">
            <a:spAutoFit/>
          </a:bodyPr>
          <a:lstStyle/>
          <a:p>
            <a:pPr marL="342900" indent="-342900">
              <a:buFont typeface="Arial"/>
              <a:buChar char="•"/>
            </a:pPr>
            <a:r>
              <a:rPr lang="en-US" sz="2400" dirty="0" smtClean="0">
                <a:solidFill>
                  <a:prstClr val="black"/>
                </a:solidFill>
                <a:latin typeface="Gill Sans MT"/>
              </a:rPr>
              <a:t>Must have 1 colony picked for every 2 </a:t>
            </a:r>
            <a:r>
              <a:rPr lang="en-US" sz="2400" dirty="0" smtClean="0">
                <a:solidFill>
                  <a:prstClr val="black"/>
                </a:solidFill>
                <a:latin typeface="Gill Sans MT"/>
              </a:rPr>
              <a:t>reactions</a:t>
            </a:r>
          </a:p>
          <a:p>
            <a:pPr marL="342900" indent="-342900">
              <a:buFont typeface="Arial"/>
              <a:buChar char="•"/>
            </a:pPr>
            <a:r>
              <a:rPr lang="en-US" sz="2400" dirty="0" smtClean="0">
                <a:solidFill>
                  <a:prstClr val="black"/>
                </a:solidFill>
                <a:latin typeface="Gill Sans MT"/>
              </a:rPr>
              <a:t>Must do 1 DNA prep for every 2 reactions</a:t>
            </a:r>
            <a:endParaRPr lang="en-US" sz="2400" dirty="0" smtClean="0">
              <a:solidFill>
                <a:prstClr val="black"/>
              </a:solidFill>
              <a:latin typeface="Gill Sans MT"/>
            </a:endParaRPr>
          </a:p>
          <a:p>
            <a:pPr marL="342900" indent="-342900">
              <a:buFont typeface="Arial"/>
              <a:buChar char="•"/>
            </a:pPr>
            <a:r>
              <a:rPr lang="en-US" sz="2400" dirty="0" smtClean="0">
                <a:solidFill>
                  <a:prstClr val="black"/>
                </a:solidFill>
                <a:latin typeface="Gill Sans MT"/>
              </a:rPr>
              <a:t>Must have 1 PCR tube for each reaction</a:t>
            </a:r>
          </a:p>
          <a:p>
            <a:pPr marL="342900" indent="-342900">
              <a:buFont typeface="Arial"/>
              <a:buChar char="•"/>
            </a:pPr>
            <a:r>
              <a:rPr lang="en-US" sz="2400" dirty="0" smtClean="0">
                <a:solidFill>
                  <a:prstClr val="black"/>
                </a:solidFill>
                <a:latin typeface="Gill Sans MT"/>
              </a:rPr>
              <a:t>Must have 1 </a:t>
            </a:r>
            <a:r>
              <a:rPr lang="en-US" sz="2400" dirty="0" smtClean="0">
                <a:solidFill>
                  <a:prstClr val="black"/>
                </a:solidFill>
                <a:latin typeface="Gill Sans MT"/>
              </a:rPr>
              <a:t>gel lane </a:t>
            </a:r>
            <a:r>
              <a:rPr lang="en-US" sz="2400" dirty="0" smtClean="0">
                <a:solidFill>
                  <a:prstClr val="black"/>
                </a:solidFill>
                <a:latin typeface="Gill Sans MT"/>
              </a:rPr>
              <a:t>for </a:t>
            </a:r>
            <a:r>
              <a:rPr lang="en-US" sz="2400" dirty="0" smtClean="0">
                <a:solidFill>
                  <a:prstClr val="black"/>
                </a:solidFill>
                <a:latin typeface="Gill Sans MT"/>
              </a:rPr>
              <a:t>each reaction</a:t>
            </a:r>
            <a:endParaRPr lang="en-US" sz="2400" dirty="0">
              <a:solidFill>
                <a:prstClr val="black"/>
              </a:solidFill>
              <a:latin typeface="Gill Sans MT"/>
            </a:endParaRPr>
          </a:p>
        </p:txBody>
      </p:sp>
      <p:grpSp>
        <p:nvGrpSpPr>
          <p:cNvPr id="3" name="Group 2"/>
          <p:cNvGrpSpPr/>
          <p:nvPr/>
        </p:nvGrpSpPr>
        <p:grpSpPr>
          <a:xfrm>
            <a:off x="1760929" y="2713175"/>
            <a:ext cx="6812507" cy="3923448"/>
            <a:chOff x="1760929" y="2540000"/>
            <a:chExt cx="6812507" cy="3923448"/>
          </a:xfrm>
        </p:grpSpPr>
        <p:pic>
          <p:nvPicPr>
            <p:cNvPr id="4" name="Picture 3" descr="CSR168.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20" y="2540000"/>
              <a:ext cx="3429000" cy="3530600"/>
            </a:xfrm>
            <a:prstGeom prst="rect">
              <a:avLst/>
            </a:prstGeom>
          </p:spPr>
        </p:pic>
        <p:sp>
          <p:nvSpPr>
            <p:cNvPr id="5" name="TextBox 4"/>
            <p:cNvSpPr txBox="1"/>
            <p:nvPr/>
          </p:nvSpPr>
          <p:spPr>
            <a:xfrm>
              <a:off x="1760929" y="6094116"/>
              <a:ext cx="6812507" cy="369332"/>
            </a:xfrm>
            <a:prstGeom prst="rect">
              <a:avLst/>
            </a:prstGeom>
            <a:noFill/>
          </p:spPr>
          <p:txBody>
            <a:bodyPr wrap="square" rtlCol="0">
              <a:spAutoFit/>
            </a:bodyPr>
            <a:lstStyle/>
            <a:p>
              <a:pPr algn="ctr"/>
              <a:r>
                <a:rPr lang="en-US" dirty="0">
                  <a:solidFill>
                    <a:prstClr val="black"/>
                  </a:solidFill>
                  <a:latin typeface="Century Gothic"/>
                  <a:cs typeface="Century Gothic"/>
                </a:rPr>
                <a:t>f</a:t>
              </a:r>
              <a:r>
                <a:rPr lang="en-US" dirty="0" smtClean="0">
                  <a:solidFill>
                    <a:prstClr val="black"/>
                  </a:solidFill>
                  <a:latin typeface="Century Gothic"/>
                  <a:cs typeface="Century Gothic"/>
                </a:rPr>
                <a:t>rom</a:t>
              </a:r>
              <a:r>
                <a:rPr lang="en-US" b="1" dirty="0" smtClean="0">
                  <a:solidFill>
                    <a:prstClr val="black"/>
                  </a:solidFill>
                  <a:latin typeface="Century Gothic"/>
                  <a:cs typeface="Century Gothic"/>
                </a:rPr>
                <a:t> </a:t>
              </a:r>
              <a:r>
                <a:rPr lang="en-US" i="1" dirty="0" smtClean="0">
                  <a:solidFill>
                    <a:prstClr val="black"/>
                  </a:solidFill>
                  <a:latin typeface="Century Gothic"/>
                  <a:cs typeface="Century Gothic"/>
                </a:rPr>
                <a:t>The Economist</a:t>
              </a:r>
            </a:p>
          </p:txBody>
        </p:sp>
      </p:grpSp>
    </p:spTree>
    <p:extLst>
      <p:ext uri="{BB962C8B-B14F-4D97-AF65-F5344CB8AC3E}">
        <p14:creationId xmlns:p14="http://schemas.microsoft.com/office/powerpoint/2010/main" val="3530919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t>
            </a:r>
            <a:r>
              <a:rPr lang="en-US" sz="2400" dirty="0" smtClean="0">
                <a:solidFill>
                  <a:srgbClr val="BFBFBF"/>
                </a:solidFill>
                <a:cs typeface="Century Gothic"/>
              </a:rPr>
              <a:t>Assembly</a:t>
            </a:r>
            <a:endParaRPr lang="en-US" sz="2400" dirty="0" smtClean="0">
              <a:solidFill>
                <a:srgbClr val="BFBFBF"/>
              </a:solidFill>
              <a:cs typeface="Century Gothic"/>
            </a:endParaRPr>
          </a:p>
          <a:p>
            <a:pPr marL="457200" indent="-457200">
              <a:buFont typeface="Arial"/>
              <a:buChar char="•"/>
            </a:pPr>
            <a:r>
              <a:rPr lang="en-US" sz="2400" dirty="0" smtClean="0">
                <a:solidFill>
                  <a:srgbClr val="BFBFBF"/>
                </a:solidFill>
                <a:cs typeface="Century Gothic"/>
              </a:rPr>
              <a:t>The Past: Sanger</a:t>
            </a:r>
          </a:p>
          <a:p>
            <a:pPr marL="457200" indent="-457200">
              <a:buFont typeface="Arial"/>
              <a:buChar char="•"/>
            </a:pPr>
            <a:r>
              <a:rPr lang="en-US" sz="2400" dirty="0" smtClean="0">
                <a:solidFill>
                  <a:srgbClr val="000000"/>
                </a:solidFill>
                <a:cs typeface="Century Gothic"/>
              </a:rPr>
              <a:t>The Present: </a:t>
            </a:r>
            <a:r>
              <a:rPr lang="en-US" sz="2400" b="1" dirty="0" smtClean="0">
                <a:solidFill>
                  <a:srgbClr val="000000"/>
                </a:solidFill>
                <a:cs typeface="Century Gothic"/>
              </a:rPr>
              <a:t>Next-Gen (454, </a:t>
            </a:r>
            <a:r>
              <a:rPr lang="en-US" sz="2400" b="1" dirty="0" err="1" smtClean="0">
                <a:solidFill>
                  <a:srgbClr val="000000"/>
                </a:solidFill>
                <a:cs typeface="Century Gothic"/>
              </a:rPr>
              <a:t>Illumina</a:t>
            </a:r>
            <a:r>
              <a:rPr lang="en-US" sz="2400" b="1" dirty="0" smtClean="0">
                <a:solidFill>
                  <a:srgbClr val="000000"/>
                </a:solidFill>
                <a:cs typeface="Century Gothic"/>
              </a:rPr>
              <a:t>, …)</a:t>
            </a:r>
          </a:p>
          <a:p>
            <a:pPr marL="457200" indent="-457200">
              <a:buFont typeface="Arial"/>
              <a:buChar char="•"/>
            </a:pPr>
            <a:r>
              <a:rPr lang="en-US" sz="2400" dirty="0" smtClean="0">
                <a:solidFill>
                  <a:srgbClr val="BFBFBF"/>
                </a:solidFill>
                <a:cs typeface="Century Gothic"/>
              </a:rPr>
              <a:t>The Future: ? (</a:t>
            </a:r>
            <a:r>
              <a:rPr lang="en-US" sz="2400" dirty="0" err="1" smtClean="0">
                <a:solidFill>
                  <a:srgbClr val="BFBFBF"/>
                </a:solidFill>
                <a:cs typeface="Century Gothic"/>
              </a:rPr>
              <a:t>Nanopore</a:t>
            </a:r>
            <a:r>
              <a:rPr lang="en-US" sz="2400" dirty="0" smtClean="0">
                <a:solidFill>
                  <a:srgbClr val="BFBFBF"/>
                </a:solidFill>
                <a:cs typeface="Century Gothic"/>
              </a:rPr>
              <a:t>, </a:t>
            </a:r>
            <a:r>
              <a:rPr lang="en-US" sz="2400" dirty="0" err="1" smtClean="0">
                <a:solidFill>
                  <a:srgbClr val="BFBFBF"/>
                </a:solidFill>
                <a:cs typeface="Century Gothic"/>
              </a:rPr>
              <a:t>MinION</a:t>
            </a:r>
            <a:r>
              <a:rPr lang="en-US" sz="2400" dirty="0" smtClean="0">
                <a:solidFill>
                  <a:srgbClr val="BFBFBF"/>
                </a:solidFill>
                <a:cs typeface="Century Gothic"/>
              </a:rPr>
              <a:t>, Single-molecule)</a:t>
            </a:r>
            <a:endParaRPr lang="en-US" sz="2400" b="1" dirty="0" smtClean="0">
              <a:solidFill>
                <a:srgbClr val="BFBFBF"/>
              </a:solidFill>
              <a:latin typeface="Century Gothic"/>
              <a:cs typeface="Century Gothic"/>
            </a:endParaRPr>
          </a:p>
          <a:p>
            <a:endParaRPr lang="en-US" sz="3200" b="1" dirty="0">
              <a:solidFill>
                <a:srgbClr val="BFBFBF"/>
              </a:solidFill>
              <a:latin typeface="Century Gothic"/>
              <a:cs typeface="Century Gothic"/>
            </a:endParaRPr>
          </a:p>
        </p:txBody>
      </p:sp>
    </p:spTree>
    <p:extLst>
      <p:ext uri="{BB962C8B-B14F-4D97-AF65-F5344CB8AC3E}">
        <p14:creationId xmlns:p14="http://schemas.microsoft.com/office/powerpoint/2010/main" val="5226596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810" y="1029419"/>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a:t>
            </a:r>
            <a:r>
              <a:rPr lang="en-US" dirty="0" smtClean="0">
                <a:solidFill>
                  <a:prstClr val="black"/>
                </a:solidFill>
                <a:latin typeface="Century Gothic"/>
                <a:cs typeface="Century Gothic"/>
              </a:rPr>
              <a:t>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a:t>
            </a:r>
            <a:r>
              <a:rPr lang="en-US" dirty="0" smtClean="0">
                <a:solidFill>
                  <a:prstClr val="black"/>
                </a:solidFill>
                <a:latin typeface="Century Gothic"/>
                <a:cs typeface="Century Gothic"/>
              </a:rPr>
              <a:t>first </a:t>
            </a:r>
            <a:r>
              <a:rPr lang="en-US" dirty="0">
                <a:solidFill>
                  <a:prstClr val="black"/>
                </a:solidFill>
                <a:latin typeface="Century Gothic"/>
                <a:cs typeface="Century Gothic"/>
              </a:rPr>
              <a:t>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
        <p:nvSpPr>
          <p:cNvPr id="4" name="TextBox 3"/>
          <p:cNvSpPr txBox="1"/>
          <p:nvPr/>
        </p:nvSpPr>
        <p:spPr>
          <a:xfrm>
            <a:off x="1943810" y="1039579"/>
            <a:ext cx="6904730" cy="5632312"/>
          </a:xfrm>
          <a:prstGeom prst="rect">
            <a:avLst/>
          </a:prstGeom>
          <a:noFill/>
        </p:spPr>
        <p:txBody>
          <a:bodyPr wrap="square" rtlCol="0">
            <a:spAutoFit/>
          </a:bodyPr>
          <a:lstStyle/>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~3 billion (haploid)</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~$2.7 billion</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a:solidFill>
                <a:prstClr val="black"/>
              </a:solidFill>
              <a:latin typeface="Century Gothic"/>
              <a:cs typeface="Century Gothic"/>
            </a:endParaRPr>
          </a:p>
          <a:p>
            <a:r>
              <a:rPr lang="en-US" b="1" dirty="0" smtClean="0">
                <a:solidFill>
                  <a:prstClr val="black"/>
                </a:solidFill>
                <a:latin typeface="Century Gothic"/>
                <a:cs typeface="Century Gothic"/>
              </a:rPr>
              <a:t>	~13 years</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2000-2003</a:t>
            </a:r>
            <a:endParaRPr lang="en-US" b="1" dirty="0">
              <a:solidFill>
                <a:prstClr val="black"/>
              </a:solidFill>
              <a:latin typeface="Century Gothic"/>
              <a:cs typeface="Century Gothic"/>
            </a:endParaRPr>
          </a:p>
          <a:p>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Several people’s, but actually mostly a dude from Buffalo</a:t>
            </a:r>
            <a:r>
              <a:rPr lang="en-US" b="1" dirty="0" smtClean="0">
                <a:solidFill>
                  <a:prstClr val="black"/>
                </a:solidFill>
                <a:latin typeface="Century Gothic"/>
                <a:cs typeface="Century Gothic"/>
              </a:rPr>
              <a:t>	</a:t>
            </a:r>
            <a:endParaRPr lang="en-US" b="1" dirty="0">
              <a:solidFill>
                <a:prstClr val="black"/>
              </a:solidFill>
              <a:latin typeface="Century Gothic"/>
              <a:cs typeface="Century Gothic"/>
            </a:endParaRPr>
          </a:p>
        </p:txBody>
      </p:sp>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2037982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38590"/>
            <a:ext cx="6812507" cy="1569660"/>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Ion Torrent Personal Genome Machine and 454</a:t>
            </a:r>
            <a:endParaRPr lang="en-US" sz="3200" b="1" dirty="0">
              <a:solidFill>
                <a:prstClr val="black"/>
              </a:solidFill>
              <a:latin typeface="Century Gothic"/>
              <a:cs typeface="Century Gothic"/>
            </a:endParaRPr>
          </a:p>
        </p:txBody>
      </p:sp>
      <p:cxnSp>
        <p:nvCxnSpPr>
          <p:cNvPr id="25" name="Straight Connector 24"/>
          <p:cNvCxnSpPr/>
          <p:nvPr/>
        </p:nvCxnSpPr>
        <p:spPr>
          <a:xfrm>
            <a:off x="5426585" y="284788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974173" y="2265756"/>
            <a:ext cx="6311446" cy="1197223"/>
            <a:chOff x="1974173" y="2265756"/>
            <a:chExt cx="6311446" cy="1197223"/>
          </a:xfrm>
        </p:grpSpPr>
        <p:cxnSp>
          <p:nvCxnSpPr>
            <p:cNvPr id="3" name="Straight Connector 2"/>
            <p:cNvCxnSpPr/>
            <p:nvPr/>
          </p:nvCxnSpPr>
          <p:spPr>
            <a:xfrm>
              <a:off x="2748275" y="2633888"/>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80807" y="300491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416802"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68515" y="255927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18938" y="306361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06948" y="226575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74173" y="306361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92508"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75475" y="2661360"/>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33835" y="346297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78287" y="2411506"/>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334148" y="287246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836960" y="268218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71036" y="2272407"/>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675800" y="2682181"/>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70432" y="317061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44292" y="332677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63183" y="3010695"/>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67912" y="2577209"/>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05137" y="3326774"/>
              <a:ext cx="54132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1670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2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620326" y="2796702"/>
            <a:ext cx="2194560" cy="0"/>
          </a:xfrm>
          <a:prstGeom prst="line">
            <a:avLst/>
          </a:prstGeom>
          <a:ln w="10160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814886"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41460"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63426" y="1998840"/>
            <a:ext cx="1088271" cy="646331"/>
          </a:xfrm>
          <a:prstGeom prst="rect">
            <a:avLst/>
          </a:prstGeom>
          <a:noFill/>
        </p:spPr>
        <p:txBody>
          <a:bodyPr wrap="none" rtlCol="0">
            <a:spAutoFit/>
          </a:bodyPr>
          <a:lstStyle/>
          <a:p>
            <a:r>
              <a:rPr lang="en-US" dirty="0" smtClean="0"/>
              <a:t>Genomic</a:t>
            </a:r>
          </a:p>
          <a:p>
            <a:r>
              <a:rPr lang="en-US" dirty="0" smtClean="0"/>
              <a:t>Fragment</a:t>
            </a:r>
            <a:endParaRPr lang="en-US" dirty="0"/>
          </a:p>
        </p:txBody>
      </p:sp>
      <p:grpSp>
        <p:nvGrpSpPr>
          <p:cNvPr id="38" name="Group 37"/>
          <p:cNvGrpSpPr/>
          <p:nvPr/>
        </p:nvGrpSpPr>
        <p:grpSpPr>
          <a:xfrm>
            <a:off x="4441375" y="2977440"/>
            <a:ext cx="2554234" cy="951292"/>
            <a:chOff x="4441375" y="2977440"/>
            <a:chExt cx="2554234" cy="951292"/>
          </a:xfrm>
        </p:grpSpPr>
        <p:sp>
          <p:nvSpPr>
            <p:cNvPr id="31" name="TextBox 30"/>
            <p:cNvSpPr txBox="1"/>
            <p:nvPr/>
          </p:nvSpPr>
          <p:spPr>
            <a:xfrm>
              <a:off x="5217414" y="3559400"/>
              <a:ext cx="1034283" cy="369332"/>
            </a:xfrm>
            <a:prstGeom prst="rect">
              <a:avLst/>
            </a:prstGeom>
            <a:noFill/>
          </p:spPr>
          <p:txBody>
            <a:bodyPr wrap="none" rtlCol="0">
              <a:spAutoFit/>
            </a:bodyPr>
            <a:lstStyle/>
            <a:p>
              <a:r>
                <a:rPr lang="en-US" dirty="0" smtClean="0"/>
                <a:t>Adapters</a:t>
              </a:r>
              <a:endParaRPr lang="en-US" dirty="0"/>
            </a:p>
          </p:txBody>
        </p:sp>
        <p:cxnSp>
          <p:nvCxnSpPr>
            <p:cNvPr id="33" name="Straight Arrow Connector 32"/>
            <p:cNvCxnSpPr>
              <a:stCxn id="31" idx="3"/>
            </p:cNvCxnSpPr>
            <p:nvPr/>
          </p:nvCxnSpPr>
          <p:spPr>
            <a:xfrm flipV="1">
              <a:off x="6251697" y="2977440"/>
              <a:ext cx="743912" cy="76662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1"/>
            </p:cNvCxnSpPr>
            <p:nvPr/>
          </p:nvCxnSpPr>
          <p:spPr>
            <a:xfrm flipH="1" flipV="1">
              <a:off x="4441375" y="2977440"/>
              <a:ext cx="776039" cy="76662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949928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cxnSp>
        <p:nvCxnSpPr>
          <p:cNvPr id="25" name="Straight Connector 24"/>
          <p:cNvCxnSpPr/>
          <p:nvPr/>
        </p:nvCxnSpPr>
        <p:spPr>
          <a:xfrm>
            <a:off x="4620326" y="2796702"/>
            <a:ext cx="2194560" cy="0"/>
          </a:xfrm>
          <a:prstGeom prst="line">
            <a:avLst/>
          </a:prstGeom>
          <a:ln w="10160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814886"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41460" y="2796702"/>
            <a:ext cx="478866" cy="0"/>
          </a:xfrm>
          <a:prstGeom prst="line">
            <a:avLst/>
          </a:prstGeom>
          <a:ln w="101600">
            <a:solidFill>
              <a:srgbClr val="008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63426" y="1998840"/>
            <a:ext cx="1088271" cy="646331"/>
          </a:xfrm>
          <a:prstGeom prst="rect">
            <a:avLst/>
          </a:prstGeom>
          <a:noFill/>
        </p:spPr>
        <p:txBody>
          <a:bodyPr wrap="none" rtlCol="0">
            <a:spAutoFit/>
          </a:bodyPr>
          <a:lstStyle/>
          <a:p>
            <a:r>
              <a:rPr lang="en-US" dirty="0" smtClean="0"/>
              <a:t>Genomic</a:t>
            </a:r>
          </a:p>
          <a:p>
            <a:r>
              <a:rPr lang="en-US" dirty="0" smtClean="0"/>
              <a:t>Fragment</a:t>
            </a:r>
            <a:endParaRPr lang="en-US" dirty="0"/>
          </a:p>
        </p:txBody>
      </p:sp>
      <p:cxnSp>
        <p:nvCxnSpPr>
          <p:cNvPr id="11" name="Straight Connector 10"/>
          <p:cNvCxnSpPr/>
          <p:nvPr/>
        </p:nvCxnSpPr>
        <p:spPr>
          <a:xfrm>
            <a:off x="4263474" y="2796702"/>
            <a:ext cx="356852" cy="0"/>
          </a:xfrm>
          <a:prstGeom prst="line">
            <a:avLst/>
          </a:prstGeom>
          <a:ln w="1016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959724" y="2977440"/>
            <a:ext cx="956737" cy="949593"/>
            <a:chOff x="3959724" y="2977440"/>
            <a:chExt cx="956737" cy="949593"/>
          </a:xfrm>
        </p:grpSpPr>
        <p:sp>
          <p:nvSpPr>
            <p:cNvPr id="13" name="TextBox 12"/>
            <p:cNvSpPr txBox="1"/>
            <p:nvPr/>
          </p:nvSpPr>
          <p:spPr>
            <a:xfrm>
              <a:off x="3959724" y="3557701"/>
              <a:ext cx="956737" cy="369332"/>
            </a:xfrm>
            <a:prstGeom prst="rect">
              <a:avLst/>
            </a:prstGeom>
            <a:noFill/>
          </p:spPr>
          <p:txBody>
            <a:bodyPr wrap="none" rtlCol="0">
              <a:spAutoFit/>
            </a:bodyPr>
            <a:lstStyle/>
            <a:p>
              <a:r>
                <a:rPr lang="en-US" dirty="0" smtClean="0"/>
                <a:t>Barcode</a:t>
              </a:r>
            </a:p>
          </p:txBody>
        </p:sp>
        <p:cxnSp>
          <p:nvCxnSpPr>
            <p:cNvPr id="17" name="Straight Arrow Connector 16"/>
            <p:cNvCxnSpPr>
              <a:stCxn id="13" idx="0"/>
            </p:cNvCxnSpPr>
            <p:nvPr/>
          </p:nvCxnSpPr>
          <p:spPr>
            <a:xfrm flipV="1">
              <a:off x="4438093" y="2977440"/>
              <a:ext cx="3283" cy="58026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946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92 L -0.21501 -0.00092 " pathEditMode="relative" ptsTypes="AA">
                                      <p:cBhvr>
                                        <p:cTn id="6" dur="1000" fill="hold"/>
                                        <p:tgtEl>
                                          <p:spTgt spid="29"/>
                                        </p:tgtEl>
                                        <p:attrNameLst>
                                          <p:attrName>ppt_x</p:attrName>
                                          <p:attrName>ppt_y</p:attrName>
                                        </p:attrNameLst>
                                      </p:cBhvr>
                                    </p:animMotion>
                                  </p:childTnLst>
                                </p:cTn>
                              </p:par>
                            </p:childTnLst>
                          </p:cTn>
                        </p:par>
                        <p:par>
                          <p:cTn id="7" fill="hold">
                            <p:stCondLst>
                              <p:cond delay="100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0" presetClass="path" presetSubtype="0" accel="50000" decel="50000" fill="hold" nodeType="afterEffect">
                                  <p:stCondLst>
                                    <p:cond delay="0"/>
                                  </p:stCondLst>
                                  <p:childTnLst>
                                    <p:animMotion origin="layout" path="M -0.21493 -0.00093 L -0.03854 -0.00093 " pathEditMode="relative" rAng="0" ptsTypes="AA">
                                      <p:cBhvr>
                                        <p:cTn id="14" dur="2000" fill="hold"/>
                                        <p:tgtEl>
                                          <p:spTgt spid="29"/>
                                        </p:tgtEl>
                                        <p:attrNameLst>
                                          <p:attrName>ppt_x</p:attrName>
                                          <p:attrName>ppt_y</p:attrName>
                                        </p:attrNameLst>
                                      </p:cBhvr>
                                      <p:rCtr x="8819" y="0"/>
                                    </p:animMotion>
                                  </p:childTnLst>
                                </p:cTn>
                              </p:par>
                            </p:childTnLst>
                          </p:cTn>
                        </p:par>
                        <p:par>
                          <p:cTn id="15" fill="hold">
                            <p:stCondLst>
                              <p:cond delay="35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pic>
        <p:nvPicPr>
          <p:cNvPr id="14" name="Picture 13"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62537" flipV="1">
            <a:off x="1802656" y="4079999"/>
            <a:ext cx="1604737" cy="45719"/>
          </a:xfrm>
          <a:prstGeom prst="rect">
            <a:avLst/>
          </a:prstGeom>
        </p:spPr>
      </p:pic>
      <p:pic>
        <p:nvPicPr>
          <p:cNvPr id="15" name="Picture 14"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23046" flipV="1">
            <a:off x="1788211" y="1836175"/>
            <a:ext cx="1604737" cy="45719"/>
          </a:xfrm>
          <a:prstGeom prst="rect">
            <a:avLst/>
          </a:prstGeom>
        </p:spPr>
      </p:pic>
      <p:pic>
        <p:nvPicPr>
          <p:cNvPr id="16" name="Picture 15"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0175" flipV="1">
            <a:off x="3842125" y="1943169"/>
            <a:ext cx="1604737" cy="45719"/>
          </a:xfrm>
          <a:prstGeom prst="rect">
            <a:avLst/>
          </a:prstGeom>
        </p:spPr>
      </p:pic>
      <p:pic>
        <p:nvPicPr>
          <p:cNvPr id="18" name="Picture 17"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39072" flipV="1">
            <a:off x="4759708" y="1550095"/>
            <a:ext cx="1604737" cy="45719"/>
          </a:xfrm>
          <a:prstGeom prst="rect">
            <a:avLst/>
          </a:prstGeom>
        </p:spPr>
      </p:pic>
      <p:pic>
        <p:nvPicPr>
          <p:cNvPr id="19" name="Picture 18"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136007" y="1586099"/>
            <a:ext cx="1604737" cy="45719"/>
          </a:xfrm>
          <a:prstGeom prst="rect">
            <a:avLst/>
          </a:prstGeom>
        </p:spPr>
      </p:pic>
      <p:pic>
        <p:nvPicPr>
          <p:cNvPr id="20" name="Picture 19"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3702948" y="3250021"/>
            <a:ext cx="1604737" cy="45719"/>
          </a:xfrm>
          <a:prstGeom prst="rect">
            <a:avLst/>
          </a:prstGeom>
        </p:spPr>
      </p:pic>
      <p:pic>
        <p:nvPicPr>
          <p:cNvPr id="21" name="Picture 20"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18372" flipV="1">
            <a:off x="5342244" y="3681085"/>
            <a:ext cx="1604737" cy="45719"/>
          </a:xfrm>
          <a:prstGeom prst="rect">
            <a:avLst/>
          </a:prstGeom>
        </p:spPr>
      </p:pic>
      <p:pic>
        <p:nvPicPr>
          <p:cNvPr id="22" name="Picture 21"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37269" flipV="1">
            <a:off x="7064559" y="3109046"/>
            <a:ext cx="1604737" cy="45719"/>
          </a:xfrm>
          <a:prstGeom prst="rect">
            <a:avLst/>
          </a:prstGeom>
        </p:spPr>
      </p:pic>
      <p:pic>
        <p:nvPicPr>
          <p:cNvPr id="23" name="Picture 22"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70584" flipV="1">
            <a:off x="4425547" y="5289389"/>
            <a:ext cx="1604737" cy="45719"/>
          </a:xfrm>
          <a:prstGeom prst="rect">
            <a:avLst/>
          </a:prstGeom>
        </p:spPr>
      </p:pic>
      <p:pic>
        <p:nvPicPr>
          <p:cNvPr id="24" name="Picture 23"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767713" flipV="1">
            <a:off x="6333637" y="5258995"/>
            <a:ext cx="1604737" cy="45719"/>
          </a:xfrm>
          <a:prstGeom prst="rect">
            <a:avLst/>
          </a:prstGeom>
        </p:spPr>
      </p:pic>
      <p:pic>
        <p:nvPicPr>
          <p:cNvPr id="26" name="Picture 25" descr="LibraryFr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6610" flipV="1">
            <a:off x="7136007" y="4944894"/>
            <a:ext cx="1604737" cy="45719"/>
          </a:xfrm>
          <a:prstGeom prst="rect">
            <a:avLst/>
          </a:prstGeom>
        </p:spPr>
      </p:pic>
    </p:spTree>
    <p:extLst>
      <p:ext uri="{BB962C8B-B14F-4D97-AF65-F5344CB8AC3E}">
        <p14:creationId xmlns:p14="http://schemas.microsoft.com/office/powerpoint/2010/main" val="41667541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3729759" y="2399630"/>
            <a:ext cx="1935667" cy="1924723"/>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2860000000"/>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4267742" y="1342333"/>
            <a:ext cx="1031051" cy="369332"/>
          </a:xfrm>
          <a:prstGeom prst="rect">
            <a:avLst/>
          </a:prstGeom>
          <a:noFill/>
        </p:spPr>
        <p:txBody>
          <a:bodyPr wrap="none" rtlCol="0">
            <a:spAutoFit/>
          </a:bodyPr>
          <a:lstStyle/>
          <a:p>
            <a:r>
              <a:rPr lang="en-US" dirty="0" smtClean="0"/>
              <a:t>Bead/ISP</a:t>
            </a:r>
          </a:p>
        </p:txBody>
      </p:sp>
      <p:sp>
        <p:nvSpPr>
          <p:cNvPr id="46" name="TextBox 45"/>
          <p:cNvSpPr txBox="1"/>
          <p:nvPr/>
        </p:nvSpPr>
        <p:spPr>
          <a:xfrm>
            <a:off x="6826638" y="3053075"/>
            <a:ext cx="1402948" cy="923330"/>
          </a:xfrm>
          <a:prstGeom prst="rect">
            <a:avLst/>
          </a:prstGeom>
          <a:noFill/>
        </p:spPr>
        <p:txBody>
          <a:bodyPr wrap="none" rtlCol="0">
            <a:spAutoFit/>
          </a:bodyPr>
          <a:lstStyle/>
          <a:p>
            <a:r>
              <a:rPr lang="en-US" dirty="0" smtClean="0"/>
              <a:t>Adapter</a:t>
            </a:r>
          </a:p>
          <a:p>
            <a:r>
              <a:rPr lang="en-US" dirty="0" smtClean="0"/>
              <a:t>Complement</a:t>
            </a:r>
          </a:p>
          <a:p>
            <a:r>
              <a:rPr lang="en-US" dirty="0" smtClean="0"/>
              <a:t>Sequences</a:t>
            </a:r>
          </a:p>
        </p:txBody>
      </p:sp>
      <p:cxnSp>
        <p:nvCxnSpPr>
          <p:cNvPr id="49" name="Straight Arrow Connector 48"/>
          <p:cNvCxnSpPr>
            <a:stCxn id="46" idx="1"/>
          </p:cNvCxnSpPr>
          <p:nvPr/>
        </p:nvCxnSpPr>
        <p:spPr>
          <a:xfrm flipH="1" flipV="1">
            <a:off x="5574648" y="2446421"/>
            <a:ext cx="1251990" cy="106831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6" idx="1"/>
          </p:cNvCxnSpPr>
          <p:nvPr/>
        </p:nvCxnSpPr>
        <p:spPr>
          <a:xfrm flipH="1" flipV="1">
            <a:off x="5828632" y="3175581"/>
            <a:ext cx="998006" cy="3391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6" idx="1"/>
          </p:cNvCxnSpPr>
          <p:nvPr/>
        </p:nvCxnSpPr>
        <p:spPr>
          <a:xfrm flipH="1">
            <a:off x="5665426" y="3514740"/>
            <a:ext cx="1161212" cy="62947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5" idx="2"/>
          </p:cNvCxnSpPr>
          <p:nvPr/>
        </p:nvCxnSpPr>
        <p:spPr>
          <a:xfrm>
            <a:off x="4783268" y="1711665"/>
            <a:ext cx="0" cy="7347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2262" y="4907280"/>
            <a:ext cx="4537908" cy="646331"/>
          </a:xfrm>
          <a:prstGeom prst="rect">
            <a:avLst/>
          </a:prstGeom>
          <a:noFill/>
        </p:spPr>
        <p:txBody>
          <a:bodyPr wrap="none" rtlCol="0">
            <a:spAutoFit/>
          </a:bodyPr>
          <a:lstStyle/>
          <a:p>
            <a:r>
              <a:rPr lang="en-US" dirty="0" smtClean="0"/>
              <a:t>The idea is that each bead should be amplified </a:t>
            </a:r>
          </a:p>
          <a:p>
            <a:r>
              <a:rPr lang="en-US" dirty="0" smtClean="0"/>
              <a:t>all over with a SINGLE library fragment.</a:t>
            </a:r>
            <a:endParaRPr lang="en-US" dirty="0"/>
          </a:p>
        </p:txBody>
      </p:sp>
    </p:spTree>
    <p:extLst>
      <p:ext uri="{BB962C8B-B14F-4D97-AF65-F5344CB8AC3E}">
        <p14:creationId xmlns:p14="http://schemas.microsoft.com/office/powerpoint/2010/main" val="97325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7591865" y="3814939"/>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2340093" y="1407825"/>
            <a:ext cx="432383" cy="429938"/>
            <a:chOff x="4157535" y="2399630"/>
            <a:chExt cx="1935667"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01368" y="1957285"/>
            <a:ext cx="802368" cy="45719"/>
          </a:xfrm>
          <a:prstGeom prst="rect">
            <a:avLst/>
          </a:prstGeom>
        </p:spPr>
      </p:pic>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66688" y="2029396"/>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sp>
        <p:nvSpPr>
          <p:cNvPr id="3" name="TextBox 2"/>
          <p:cNvSpPr txBox="1"/>
          <p:nvPr/>
        </p:nvSpPr>
        <p:spPr>
          <a:xfrm>
            <a:off x="1943809" y="3998357"/>
            <a:ext cx="6858000" cy="1106424"/>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82880" rIns="182880" rtlCol="0" anchor="ctr" anchorCtr="1">
            <a:noAutofit/>
          </a:bodyPr>
          <a:lstStyle/>
          <a:p>
            <a:r>
              <a:rPr lang="en-US" sz="2400" dirty="0" smtClean="0"/>
              <a:t>Problem: How do I do PCR to amplify the fragments without having to use 1 tube for each reaction?</a:t>
            </a:r>
            <a:endParaRPr lang="en-US" sz="2400" dirty="0"/>
          </a:p>
        </p:txBody>
      </p:sp>
    </p:spTree>
    <p:extLst>
      <p:ext uri="{BB962C8B-B14F-4D97-AF65-F5344CB8AC3E}">
        <p14:creationId xmlns:p14="http://schemas.microsoft.com/office/powerpoint/2010/main" val="32605333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2340093" y="1407825"/>
            <a:ext cx="432383" cy="429938"/>
            <a:chOff x="4157535" y="2399630"/>
            <a:chExt cx="1935667"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346154"/>
            <a:ext cx="5099100" cy="4412108"/>
            <a:chOff x="2400866" y="1346154"/>
            <a:chExt cx="5099100" cy="4412108"/>
          </a:xfrm>
        </p:grpSpPr>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01368" y="1957285"/>
              <a:ext cx="802368" cy="45719"/>
            </a:xfrm>
            <a:prstGeom prst="rect">
              <a:avLst/>
            </a:prstGeom>
          </p:spPr>
        </p:pic>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spTree>
    <p:extLst>
      <p:ext uri="{BB962C8B-B14F-4D97-AF65-F5344CB8AC3E}">
        <p14:creationId xmlns:p14="http://schemas.microsoft.com/office/powerpoint/2010/main" val="42511741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 name="Picture 1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752436" y="3700483"/>
            <a:ext cx="1141211" cy="65026"/>
          </a:xfrm>
          <a:prstGeom prst="rect">
            <a:avLst/>
          </a:prstGeom>
        </p:spPr>
      </p:pic>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191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96296E-6 L 0.1323 -0.03541 " pathEditMode="relative" rAng="0" ptsTypes="AA">
                                      <p:cBhvr>
                                        <p:cTn id="6" dur="2000" fill="hold"/>
                                        <p:tgtEl>
                                          <p:spTgt spid="14"/>
                                        </p:tgtEl>
                                        <p:attrNameLst>
                                          <p:attrName>ppt_x</p:attrName>
                                          <p:attrName>ppt_y</p:attrName>
                                        </p:attrNameLst>
                                      </p:cBhvr>
                                      <p:rCtr x="6615" y="-178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99626" flipV="1">
            <a:off x="4094410" y="4080393"/>
            <a:ext cx="1141211" cy="65026"/>
          </a:xfrm>
          <a:prstGeom prst="rect">
            <a:avLst/>
          </a:prstGeom>
        </p:spPr>
      </p:pic>
      <p:cxnSp>
        <p:nvCxnSpPr>
          <p:cNvPr id="19" name="Curved Connector 18"/>
          <p:cNvCxnSpPr/>
          <p:nvPr/>
        </p:nvCxnSpPr>
        <p:spPr>
          <a:xfrm rot="5400000">
            <a:off x="4415176" y="4026243"/>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43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59402" y="1085273"/>
            <a:ext cx="5518475" cy="523756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78" name="Group 77"/>
          <p:cNvGrpSpPr/>
          <p:nvPr/>
        </p:nvGrpSpPr>
        <p:grpSpPr>
          <a:xfrm>
            <a:off x="4975225" y="3244714"/>
            <a:ext cx="995082" cy="946286"/>
            <a:chOff x="4069230" y="2399630"/>
            <a:chExt cx="2023972" cy="1924723"/>
          </a:xfrm>
        </p:grpSpPr>
        <p:sp>
          <p:nvSpPr>
            <p:cNvPr id="79" name="Oval 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a:stCxn id="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6" name="Curved Connector 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9" name="Curved Connector 8"/>
          <p:cNvCxnSpPr/>
          <p:nvPr/>
        </p:nvCxnSpPr>
        <p:spPr>
          <a:xfrm rot="5400000">
            <a:off x="4415176" y="4026243"/>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2" name="Curved Connector 151"/>
          <p:cNvCxnSpPr/>
          <p:nvPr/>
        </p:nvCxnSpPr>
        <p:spPr>
          <a:xfrm rot="5400000">
            <a:off x="5605725" y="2652688"/>
            <a:ext cx="875764" cy="35429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3" name="Curved Connector 152"/>
          <p:cNvCxnSpPr/>
          <p:nvPr/>
        </p:nvCxnSpPr>
        <p:spPr>
          <a:xfrm rot="5400000">
            <a:off x="4599758" y="4451733"/>
            <a:ext cx="875764" cy="354297"/>
          </a:xfrm>
          <a:prstGeom prst="curvedConnector3">
            <a:avLst>
              <a:gd name="adj1" fmla="val 79003"/>
            </a:avLst>
          </a:prstGeom>
        </p:spPr>
        <p:style>
          <a:lnRef idx="2">
            <a:schemeClr val="accent1"/>
          </a:lnRef>
          <a:fillRef idx="0">
            <a:schemeClr val="accent1"/>
          </a:fillRef>
          <a:effectRef idx="1">
            <a:schemeClr val="accent1"/>
          </a:effectRef>
          <a:fontRef idx="minor">
            <a:schemeClr val="tx1"/>
          </a:fontRef>
        </p:style>
      </p:cxnSp>
      <p:cxnSp>
        <p:nvCxnSpPr>
          <p:cNvPr id="154" name="Curved Connector 153"/>
          <p:cNvCxnSpPr/>
          <p:nvPr/>
        </p:nvCxnSpPr>
        <p:spPr>
          <a:xfrm rot="11280000">
            <a:off x="5943198" y="3657339"/>
            <a:ext cx="555118" cy="354297"/>
          </a:xfrm>
          <a:prstGeom prst="curvedConnector3">
            <a:avLst>
              <a:gd name="adj1" fmla="val -56071"/>
            </a:avLst>
          </a:prstGeom>
        </p:spPr>
        <p:style>
          <a:lnRef idx="2">
            <a:schemeClr val="accent1"/>
          </a:lnRef>
          <a:fillRef idx="0">
            <a:schemeClr val="accent1"/>
          </a:fillRef>
          <a:effectRef idx="1">
            <a:schemeClr val="accent1"/>
          </a:effectRef>
          <a:fontRef idx="minor">
            <a:schemeClr val="tx1"/>
          </a:fontRef>
        </p:style>
      </p:cxnSp>
      <p:cxnSp>
        <p:nvCxnSpPr>
          <p:cNvPr id="155" name="Curved Connector 154"/>
          <p:cNvCxnSpPr/>
          <p:nvPr/>
        </p:nvCxnSpPr>
        <p:spPr>
          <a:xfrm rot="16200000" flipV="1">
            <a:off x="4702021" y="2674664"/>
            <a:ext cx="766188" cy="419920"/>
          </a:xfrm>
          <a:prstGeom prst="curvedConnector3">
            <a:avLst>
              <a:gd name="adj1" fmla="val 6301"/>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108450" y="3382738"/>
            <a:ext cx="866775" cy="513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033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20019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prstClr val="black"/>
                </a:solidFill>
                <a:cs typeface="Century Gothic"/>
              </a:rPr>
              <a:t>Prologue: </a:t>
            </a:r>
            <a:r>
              <a:rPr lang="en-US" sz="2400" b="1" dirty="0" smtClean="0">
                <a:solidFill>
                  <a:prstClr val="black"/>
                </a:solidFill>
                <a:cs typeface="Century Gothic"/>
              </a:rPr>
              <a:t>Assembly</a:t>
            </a:r>
            <a:endParaRPr lang="en-US" sz="2400" b="1" dirty="0" smtClean="0">
              <a:solidFill>
                <a:prstClr val="black"/>
              </a:solidFill>
              <a:cs typeface="Century Gothic"/>
            </a:endParaRPr>
          </a:p>
          <a:p>
            <a:pPr marL="457200" indent="-457200">
              <a:buFont typeface="Arial"/>
              <a:buChar char="•"/>
            </a:pPr>
            <a:r>
              <a:rPr lang="en-US" sz="2400" dirty="0" smtClean="0">
                <a:solidFill>
                  <a:prstClr val="black"/>
                </a:solidFill>
                <a:cs typeface="Century Gothic"/>
              </a:rPr>
              <a:t>The Past: </a:t>
            </a:r>
            <a:r>
              <a:rPr lang="en-US" sz="2400" b="1" dirty="0" smtClean="0">
                <a:solidFill>
                  <a:prstClr val="black"/>
                </a:solidFill>
                <a:cs typeface="Century Gothic"/>
              </a:rPr>
              <a:t>Sanger</a:t>
            </a:r>
          </a:p>
          <a:p>
            <a:pPr marL="457200" indent="-457200">
              <a:buFont typeface="Arial"/>
              <a:buChar char="•"/>
            </a:pPr>
            <a:r>
              <a:rPr lang="en-US" sz="2400" dirty="0" smtClean="0">
                <a:solidFill>
                  <a:prstClr val="black"/>
                </a:solidFill>
                <a:cs typeface="Century Gothic"/>
              </a:rPr>
              <a:t>The Present: </a:t>
            </a:r>
            <a:r>
              <a:rPr lang="en-US" sz="2400" b="1" dirty="0" smtClean="0">
                <a:solidFill>
                  <a:prstClr val="black"/>
                </a:solidFill>
                <a:cs typeface="Century Gothic"/>
              </a:rPr>
              <a:t>Next-Gen (454, </a:t>
            </a:r>
            <a:r>
              <a:rPr lang="en-US" sz="2400" b="1" dirty="0" err="1" smtClean="0">
                <a:solidFill>
                  <a:prstClr val="black"/>
                </a:solidFill>
                <a:cs typeface="Century Gothic"/>
              </a:rPr>
              <a:t>Illumina</a:t>
            </a:r>
            <a:r>
              <a:rPr lang="en-US" sz="2400" b="1" dirty="0" smtClean="0">
                <a:solidFill>
                  <a:prstClr val="black"/>
                </a:solidFill>
                <a:cs typeface="Century Gothic"/>
              </a:rPr>
              <a:t>, …)</a:t>
            </a:r>
            <a:endParaRPr lang="en-US" sz="2400" b="1" dirty="0" smtClean="0">
              <a:solidFill>
                <a:prstClr val="black"/>
              </a:solidFill>
              <a:cs typeface="Century Gothic"/>
            </a:endParaRPr>
          </a:p>
          <a:p>
            <a:pPr marL="457200" indent="-457200">
              <a:buFont typeface="Arial"/>
              <a:buChar char="•"/>
            </a:pPr>
            <a:r>
              <a:rPr lang="en-US" sz="2400" dirty="0" smtClean="0">
                <a:solidFill>
                  <a:prstClr val="black"/>
                </a:solidFill>
                <a:cs typeface="Century Gothic"/>
              </a:rPr>
              <a:t>The Future: </a:t>
            </a:r>
            <a:r>
              <a:rPr lang="en-US" sz="2400" b="1" dirty="0" smtClean="0">
                <a:solidFill>
                  <a:prstClr val="black"/>
                </a:solidFill>
                <a:cs typeface="Century Gothic"/>
              </a:rPr>
              <a:t>? (</a:t>
            </a:r>
            <a:r>
              <a:rPr lang="en-US" sz="2400" b="1" dirty="0" err="1" smtClean="0">
                <a:solidFill>
                  <a:prstClr val="black"/>
                </a:solidFill>
                <a:cs typeface="Century Gothic"/>
              </a:rPr>
              <a:t>Nanopore</a:t>
            </a:r>
            <a:r>
              <a:rPr lang="en-US" sz="2400" b="1" dirty="0" smtClean="0">
                <a:solidFill>
                  <a:prstClr val="black"/>
                </a:solidFill>
                <a:cs typeface="Century Gothic"/>
              </a:rPr>
              <a:t>, </a:t>
            </a:r>
            <a:r>
              <a:rPr lang="en-US" sz="2400" b="1" dirty="0" err="1" smtClean="0">
                <a:solidFill>
                  <a:prstClr val="black"/>
                </a:solidFill>
                <a:cs typeface="Century Gothic"/>
              </a:rPr>
              <a:t>MinION</a:t>
            </a:r>
            <a:r>
              <a:rPr lang="en-US" sz="2400" b="1" dirty="0" smtClean="0">
                <a:solidFill>
                  <a:prstClr val="black"/>
                </a:solidFill>
                <a:cs typeface="Century Gothic"/>
              </a:rPr>
              <a:t>, Single-molecule)</a:t>
            </a:r>
            <a:endParaRPr lang="en-US" sz="2400" b="1" dirty="0" smtClean="0">
              <a:solidFill>
                <a:prstClr val="black"/>
              </a:solidFill>
              <a:latin typeface="Century Gothic"/>
              <a:cs typeface="Century Gothic"/>
            </a:endParaRPr>
          </a:p>
          <a:p>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9006325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107686" y="1321690"/>
            <a:ext cx="432383" cy="429938"/>
            <a:chOff x="4157535" y="2399630"/>
            <a:chExt cx="1935667" cy="1924723"/>
          </a:xfrm>
        </p:grpSpPr>
        <p:sp>
          <p:nvSpPr>
            <p:cNvPr id="67" name="Oval 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1" name="Curved Connector 7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5" name="Curved Connector 7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6" name="Curved Connector 7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77" name="Curved Connector 7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346154"/>
            <a:ext cx="5099100" cy="4412108"/>
            <a:chOff x="2400866" y="1346154"/>
            <a:chExt cx="5099100" cy="4412108"/>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4" name="Picture 143"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42617" flipV="1">
              <a:off x="4581220" y="1724478"/>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23008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416850" y="5144155"/>
            <a:ext cx="432383" cy="429938"/>
            <a:chOff x="4157535" y="2399630"/>
            <a:chExt cx="1935667" cy="1924723"/>
          </a:xfrm>
        </p:grpSpPr>
        <p:sp>
          <p:nvSpPr>
            <p:cNvPr id="90" name="Oval 89"/>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Curved Connector 90"/>
            <p:cNvCxnSpPr>
              <a:stCxn id="90"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90"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3" name="Curved Connector 92"/>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90"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5" name="Curved Connector 94"/>
            <p:cNvCxnSpPr>
              <a:stCxn id="90"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00866" y="1777544"/>
            <a:ext cx="5099100" cy="3980718"/>
            <a:chOff x="2400866" y="1777544"/>
            <a:chExt cx="5099100" cy="3980718"/>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6" name="Picture 145"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0131" flipV="1">
              <a:off x="2400866" y="5712543"/>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94890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6130713" y="4012748"/>
            <a:ext cx="432383" cy="429938"/>
            <a:chOff x="4157535" y="2399630"/>
            <a:chExt cx="1935667" cy="1924723"/>
          </a:xfrm>
        </p:grpSpPr>
        <p:sp>
          <p:nvSpPr>
            <p:cNvPr id="54" name="Oval 53"/>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4"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4"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4"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4"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7184159" y="1980145"/>
            <a:ext cx="432383" cy="429938"/>
            <a:chOff x="4157535" y="2399630"/>
            <a:chExt cx="1935667" cy="1924723"/>
          </a:xfrm>
        </p:grpSpPr>
        <p:sp>
          <p:nvSpPr>
            <p:cNvPr id="112" name="Oval 11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Curved Connector 112"/>
            <p:cNvCxnSpPr>
              <a:stCxn id="11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4" name="Curved Connector 113"/>
            <p:cNvCxnSpPr>
              <a:stCxn id="11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5" name="Curved Connector 114"/>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11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7" name="Curved Connector 116"/>
            <p:cNvCxnSpPr>
              <a:stCxn id="11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8" name="Curved Connector 117"/>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1" name="Curved Connector 12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47" name="Picture 14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148" name="Picture 14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945721" y="3852833"/>
            <a:ext cx="802368" cy="45719"/>
          </a:xfrm>
          <a:prstGeom prst="rect">
            <a:avLst/>
          </a:prstGeom>
        </p:spPr>
      </p:pic>
      <p:pic>
        <p:nvPicPr>
          <p:cNvPr id="149" name="Picture 148"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973351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66" name="Group 265"/>
          <p:cNvGrpSpPr/>
          <p:nvPr/>
        </p:nvGrpSpPr>
        <p:grpSpPr>
          <a:xfrm>
            <a:off x="7184159" y="1980145"/>
            <a:ext cx="432383" cy="429938"/>
            <a:chOff x="4157535" y="2399630"/>
            <a:chExt cx="1935667" cy="1924723"/>
          </a:xfrm>
        </p:grpSpPr>
        <p:sp>
          <p:nvSpPr>
            <p:cNvPr id="267" name="Oval 26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8" name="Curved Connector 267"/>
            <p:cNvCxnSpPr>
              <a:stCxn id="26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9" name="Curved Connector 268"/>
            <p:cNvCxnSpPr>
              <a:stCxn id="267"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0" name="Curved Connector 26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1" name="Curved Connector 270"/>
            <p:cNvCxnSpPr>
              <a:stCxn id="26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2" name="Curved Connector 271"/>
            <p:cNvCxnSpPr>
              <a:stCxn id="26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3" name="Curved Connector 27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4" name="Curved Connector 27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5" name="Curved Connector 27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6" name="Curved Connector 27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pic>
        <p:nvPicPr>
          <p:cNvPr id="277" name="Picture 276"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11208" flipV="1">
            <a:off x="7075923" y="2651931"/>
            <a:ext cx="802368" cy="45719"/>
          </a:xfrm>
          <a:prstGeom prst="rect">
            <a:avLst/>
          </a:prstGeom>
        </p:spPr>
      </p:pic>
      <p:pic>
        <p:nvPicPr>
          <p:cNvPr id="278" name="Picture 277"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14621" flipV="1">
            <a:off x="6659850" y="2155868"/>
            <a:ext cx="802368" cy="45719"/>
          </a:xfrm>
          <a:prstGeom prst="rect">
            <a:avLst/>
          </a:prstGeom>
        </p:spPr>
      </p:pic>
    </p:spTree>
    <p:extLst>
      <p:ext uri="{BB962C8B-B14F-4D97-AF65-F5344CB8AC3E}">
        <p14:creationId xmlns:p14="http://schemas.microsoft.com/office/powerpoint/2010/main" val="11975559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455" y="0"/>
            <a:ext cx="7504545" cy="685800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596264" y="5294526"/>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7354859" y="3544140"/>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50885" y="108527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712867" y="2711381"/>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3547223" y="2653481"/>
            <a:ext cx="1466555" cy="14481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709799" y="3883759"/>
            <a:ext cx="1443182" cy="118150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842477" y="5065263"/>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3788153" y="5167034"/>
            <a:ext cx="1443182" cy="12977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4428897" y="938134"/>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5617854" y="341682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5406034" y="2153474"/>
            <a:ext cx="1179701" cy="121751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661234" y="1646480"/>
            <a:ext cx="1443182" cy="136971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6860802" y="1819969"/>
            <a:ext cx="1014644" cy="891412"/>
            <a:chOff x="6860802" y="1819969"/>
            <a:chExt cx="1014644" cy="891412"/>
          </a:xfrm>
        </p:grpSpPr>
        <p:grpSp>
          <p:nvGrpSpPr>
            <p:cNvPr id="246" name="Group 245"/>
            <p:cNvGrpSpPr/>
            <p:nvPr/>
          </p:nvGrpSpPr>
          <p:grpSpPr>
            <a:xfrm>
              <a:off x="6881331" y="1819969"/>
              <a:ext cx="994115" cy="891412"/>
              <a:chOff x="3048000" y="4008692"/>
              <a:chExt cx="994115" cy="891412"/>
            </a:xfrm>
          </p:grpSpPr>
          <p:grpSp>
            <p:nvGrpSpPr>
              <p:cNvPr id="247" name="Group 246"/>
              <p:cNvGrpSpPr/>
              <p:nvPr/>
            </p:nvGrpSpPr>
            <p:grpSpPr>
              <a:xfrm>
                <a:off x="3285659" y="4249367"/>
                <a:ext cx="470480" cy="447409"/>
                <a:chOff x="4069230" y="2399630"/>
                <a:chExt cx="2023972" cy="1924723"/>
              </a:xfrm>
            </p:grpSpPr>
            <p:sp>
              <p:nvSpPr>
                <p:cNvPr id="255" name="Oval 254"/>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6" name="Curved Connector 255"/>
                <p:cNvCxnSpPr>
                  <a:stCxn id="255"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7" name="Curved Connector 256"/>
                <p:cNvCxnSpPr>
                  <a:stCxn id="255"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8" name="Curved Connector 25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9" name="Curved Connector 258"/>
                <p:cNvCxnSpPr>
                  <a:stCxn id="255"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0" name="Curved Connector 259"/>
                <p:cNvCxnSpPr>
                  <a:stCxn id="255"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1" name="Curved Connector 260"/>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2" name="Curved Connector 261"/>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3" name="Curved Connector 262"/>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4" name="Curved Connector 263"/>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48" name="Curved Connector 247"/>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49" name="Curved Connector 248"/>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0" name="Curved Connector 249"/>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1" name="Curved Connector 250"/>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2" name="Curved Connector 251"/>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4" name="Curved Connector 253"/>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65" name="Curved Connector 264"/>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715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3408812">
            <a:off x="4590762" y="4302804"/>
            <a:ext cx="472947" cy="470273"/>
            <a:chOff x="4157535" y="2399630"/>
            <a:chExt cx="1935667" cy="1924723"/>
          </a:xfrm>
        </p:grpSpPr>
        <p:sp>
          <p:nvSpPr>
            <p:cNvPr id="21" name="Oval 2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2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21" idx="1"/>
            </p:cNvCxnSpPr>
            <p:nvPr/>
          </p:nvCxnSpPr>
          <p:spPr>
            <a:xfrm rot="16200000" flipH="1" flipV="1">
              <a:off x="4365603" y="2589727"/>
              <a:ext cx="1" cy="416049"/>
            </a:xfrm>
            <a:prstGeom prst="curvedConnector4">
              <a:avLst>
                <a:gd name="adj1" fmla="val 2147483647"/>
                <a:gd name="adj2" fmla="val 9231"/>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rot="5779067">
            <a:off x="3945950" y="3464122"/>
            <a:ext cx="432383" cy="429938"/>
            <a:chOff x="4157535" y="2399630"/>
            <a:chExt cx="1935667" cy="1924723"/>
          </a:xfrm>
        </p:grpSpPr>
        <p:sp>
          <p:nvSpPr>
            <p:cNvPr id="38" name="Oval 3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3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38"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3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6018824" y="5840571"/>
            <a:ext cx="432383" cy="429938"/>
            <a:chOff x="4157535" y="2399630"/>
            <a:chExt cx="1935667" cy="1924723"/>
          </a:xfrm>
        </p:grpSpPr>
        <p:sp>
          <p:nvSpPr>
            <p:cNvPr id="101" name="Oval 100"/>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 name="Curved Connector 101"/>
            <p:cNvCxnSpPr>
              <a:stCxn id="101"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101"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5" name="Curved Connector 104"/>
            <p:cNvCxnSpPr>
              <a:stCxn id="101"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101"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09" name="Curved Connector 108"/>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8061614" y="5750122"/>
            <a:ext cx="432383" cy="429938"/>
            <a:chOff x="4157535" y="2399630"/>
            <a:chExt cx="1935667" cy="1924723"/>
          </a:xfrm>
        </p:grpSpPr>
        <p:sp>
          <p:nvSpPr>
            <p:cNvPr id="123" name="Oval 12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Curved Connector 123"/>
            <p:cNvCxnSpPr>
              <a:stCxn id="12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5" name="Curved Connector 124"/>
            <p:cNvCxnSpPr>
              <a:stCxn id="123"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6" name="Curved Connector 12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7" name="Curved Connector 126"/>
            <p:cNvCxnSpPr>
              <a:stCxn id="12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1" name="Curved Connector 13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2" name="Curved Connector 13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525965" y="3059273"/>
            <a:ext cx="4098186" cy="2497440"/>
            <a:chOff x="2525965" y="3059273"/>
            <a:chExt cx="4098186" cy="2497440"/>
          </a:xfrm>
        </p:grpSpPr>
        <p:pic>
          <p:nvPicPr>
            <p:cNvPr id="143" name="Picture 142"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15849" flipV="1">
              <a:off x="2147641" y="3489833"/>
              <a:ext cx="802368" cy="45719"/>
            </a:xfrm>
            <a:prstGeom prst="rect">
              <a:avLst/>
            </a:prstGeom>
          </p:spPr>
        </p:pic>
        <p:pic>
          <p:nvPicPr>
            <p:cNvPr id="145" name="Picture 144"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38234" flipV="1">
              <a:off x="3963789" y="3437597"/>
              <a:ext cx="802368" cy="45719"/>
            </a:xfrm>
            <a:prstGeom prst="rect">
              <a:avLst/>
            </a:prstGeom>
          </p:spPr>
        </p:pic>
        <p:pic>
          <p:nvPicPr>
            <p:cNvPr id="150" name="Picture 149" descr="LibraryFra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59080" flipV="1">
              <a:off x="5821783" y="5510994"/>
              <a:ext cx="802368" cy="45719"/>
            </a:xfrm>
            <a:prstGeom prst="rect">
              <a:avLst/>
            </a:prstGeom>
          </p:spPr>
        </p:pic>
      </p:grpSp>
      <p:grpSp>
        <p:nvGrpSpPr>
          <p:cNvPr id="64" name="Group 63"/>
          <p:cNvGrpSpPr/>
          <p:nvPr/>
        </p:nvGrpSpPr>
        <p:grpSpPr>
          <a:xfrm>
            <a:off x="2152416" y="1296552"/>
            <a:ext cx="1114765" cy="891412"/>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6830613">
            <a:off x="4600777" y="1138007"/>
            <a:ext cx="1114765" cy="891412"/>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89" name="Group 188"/>
          <p:cNvGrpSpPr/>
          <p:nvPr/>
        </p:nvGrpSpPr>
        <p:grpSpPr>
          <a:xfrm rot="14918907">
            <a:off x="1991336" y="5304708"/>
            <a:ext cx="1114765" cy="891412"/>
            <a:chOff x="2927350" y="4008692"/>
            <a:chExt cx="1114765" cy="891412"/>
          </a:xfrm>
        </p:grpSpPr>
        <p:grpSp>
          <p:nvGrpSpPr>
            <p:cNvPr id="190" name="Group 189"/>
            <p:cNvGrpSpPr/>
            <p:nvPr/>
          </p:nvGrpSpPr>
          <p:grpSpPr>
            <a:xfrm>
              <a:off x="3285659" y="4249367"/>
              <a:ext cx="470480" cy="447409"/>
              <a:chOff x="4069230" y="2399630"/>
              <a:chExt cx="2023972" cy="1924723"/>
            </a:xfrm>
          </p:grpSpPr>
          <p:sp>
            <p:nvSpPr>
              <p:cNvPr id="198" name="Oval 197"/>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Curved Connector 198"/>
              <p:cNvCxnSpPr>
                <a:stCxn id="198"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0" name="Curved Connector 199"/>
              <p:cNvCxnSpPr>
                <a:stCxn id="198"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1" name="Curved Connector 200"/>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2" name="Curved Connector 201"/>
              <p:cNvCxnSpPr>
                <a:stCxn id="198"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3" name="Curved Connector 202"/>
              <p:cNvCxnSpPr>
                <a:stCxn id="198"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4" name="Curved Connector 203"/>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5" name="Curved Connector 20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6" name="Curved Connector 205"/>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07" name="Curved Connector 206"/>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91" name="Curved Connector 19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2" name="Curved Connector 191"/>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93" name="Curved Connector 19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4" name="Curved Connector 19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5" name="Curved Connector 19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Curved Connector 196"/>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flipH="1">
            <a:off x="5852459" y="3686810"/>
            <a:ext cx="905684" cy="788577"/>
            <a:chOff x="2927350" y="4008692"/>
            <a:chExt cx="1114765" cy="891412"/>
          </a:xfrm>
        </p:grpSpPr>
        <p:grpSp>
          <p:nvGrpSpPr>
            <p:cNvPr id="209" name="Group 208"/>
            <p:cNvGrpSpPr/>
            <p:nvPr/>
          </p:nvGrpSpPr>
          <p:grpSpPr>
            <a:xfrm>
              <a:off x="3285659" y="4249367"/>
              <a:ext cx="470480" cy="447409"/>
              <a:chOff x="4069230" y="2399630"/>
              <a:chExt cx="2023972" cy="1924723"/>
            </a:xfrm>
          </p:grpSpPr>
          <p:sp>
            <p:nvSpPr>
              <p:cNvPr id="217" name="Oval 21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8" name="Curved Connector 217"/>
              <p:cNvCxnSpPr>
                <a:stCxn id="21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19" name="Curved Connector 218"/>
              <p:cNvCxnSpPr>
                <a:stCxn id="21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0" name="Curved Connector 21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1" name="Curved Connector 220"/>
              <p:cNvCxnSpPr>
                <a:stCxn id="21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2" name="Curved Connector 221"/>
              <p:cNvCxnSpPr>
                <a:stCxn id="21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3" name="Curved Connector 22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4" name="Curved Connector 22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5" name="Curved Connector 22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26" name="Curved Connector 22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10" name="Curved Connector 209"/>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1" name="Curved Connector 210"/>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12" name="Curved Connector 211"/>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3" name="Curved Connector 212"/>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4" name="Curved Connector 213"/>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Curved Connector 215"/>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27" name="Group 226"/>
          <p:cNvGrpSpPr/>
          <p:nvPr/>
        </p:nvGrpSpPr>
        <p:grpSpPr>
          <a:xfrm>
            <a:off x="6860802" y="1819969"/>
            <a:ext cx="1014644" cy="891412"/>
            <a:chOff x="6860802" y="1819969"/>
            <a:chExt cx="1014644" cy="891412"/>
          </a:xfrm>
        </p:grpSpPr>
        <p:grpSp>
          <p:nvGrpSpPr>
            <p:cNvPr id="228" name="Group 227"/>
            <p:cNvGrpSpPr/>
            <p:nvPr/>
          </p:nvGrpSpPr>
          <p:grpSpPr>
            <a:xfrm>
              <a:off x="6881331" y="1819969"/>
              <a:ext cx="994115" cy="891412"/>
              <a:chOff x="3048000" y="4008692"/>
              <a:chExt cx="994115" cy="891412"/>
            </a:xfrm>
          </p:grpSpPr>
          <p:grpSp>
            <p:nvGrpSpPr>
              <p:cNvPr id="230" name="Group 229"/>
              <p:cNvGrpSpPr/>
              <p:nvPr/>
            </p:nvGrpSpPr>
            <p:grpSpPr>
              <a:xfrm>
                <a:off x="3285659" y="4249367"/>
                <a:ext cx="470480" cy="447409"/>
                <a:chOff x="4069230" y="2399630"/>
                <a:chExt cx="2023972" cy="1924723"/>
              </a:xfrm>
            </p:grpSpPr>
            <p:sp>
              <p:nvSpPr>
                <p:cNvPr id="237" name="Oval 23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8" name="Curved Connector 237"/>
                <p:cNvCxnSpPr>
                  <a:stCxn id="23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a:stCxn id="23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0" name="Curved Connector 23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1" name="Curved Connector 240"/>
                <p:cNvCxnSpPr>
                  <a:stCxn id="23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2" name="Curved Connector 241"/>
                <p:cNvCxnSpPr>
                  <a:stCxn id="23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3" name="Curved Connector 24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4" name="Curved Connector 24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5" name="Curved Connector 24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6" name="Curved Connector 24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31" name="Curved Connector 23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32" name="Curved Connector 231"/>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Curved Connector 23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4" name="Curved Connector 23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5" name="Curved Connector 23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6" name="Curved Connector 235"/>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29" name="Curved Connector 228"/>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582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45920" y="4460240"/>
            <a:ext cx="7498080" cy="2397760"/>
            <a:chOff x="1645920" y="4460240"/>
            <a:chExt cx="7498080" cy="2397760"/>
          </a:xfrm>
        </p:grpSpPr>
        <p:sp>
          <p:nvSpPr>
            <p:cNvPr id="5" name="Rectangle 4"/>
            <p:cNvSpPr/>
            <p:nvPr/>
          </p:nvSpPr>
          <p:spPr>
            <a:xfrm flipV="1">
              <a:off x="1645920" y="4470400"/>
              <a:ext cx="7498080" cy="2387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nip Same Side Corner Rectangle 2"/>
            <p:cNvSpPr/>
            <p:nvPr/>
          </p:nvSpPr>
          <p:spPr>
            <a:xfrm flipV="1">
              <a:off x="6878090"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flipV="1">
              <a:off x="5605687"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Snip Same Side Corner Rectangle 247"/>
            <p:cNvSpPr/>
            <p:nvPr/>
          </p:nvSpPr>
          <p:spPr>
            <a:xfrm flipV="1">
              <a:off x="8148234"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flipV="1">
              <a:off x="3060563"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Snip Same Side Corner Rectangle 249"/>
            <p:cNvSpPr/>
            <p:nvPr/>
          </p:nvSpPr>
          <p:spPr>
            <a:xfrm flipV="1">
              <a:off x="1788160"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flipV="1">
              <a:off x="4330707" y="4460240"/>
              <a:ext cx="908783" cy="1361440"/>
            </a:xfrm>
            <a:prstGeom prst="snip2SameRect">
              <a:avLst/>
            </a:prstGeom>
            <a:gradFill>
              <a:gsLst>
                <a:gs pos="0">
                  <a:schemeClr val="accent1">
                    <a:lumMod val="20000"/>
                    <a:lumOff val="8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1943809"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grpSp>
        <p:nvGrpSpPr>
          <p:cNvPr id="58" name="Group 57"/>
          <p:cNvGrpSpPr/>
          <p:nvPr/>
        </p:nvGrpSpPr>
        <p:grpSpPr>
          <a:xfrm>
            <a:off x="4270609" y="2889051"/>
            <a:ext cx="432383" cy="429938"/>
            <a:chOff x="4157535" y="2399630"/>
            <a:chExt cx="1935667" cy="1924723"/>
          </a:xfrm>
        </p:grpSpPr>
        <p:sp>
          <p:nvSpPr>
            <p:cNvPr id="2" name="Oval 1"/>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2"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2" idx="1"/>
            </p:cNvCxnSpPr>
            <p:nvPr/>
          </p:nvCxnSpPr>
          <p:spPr>
            <a:xfrm rot="16200000" flipH="1" flipV="1">
              <a:off x="4365603" y="2589727"/>
              <a:ext cx="1" cy="416049"/>
            </a:xfrm>
            <a:prstGeom prst="curvedConnector4">
              <a:avLst>
                <a:gd name="adj1" fmla="val -2147483647"/>
                <a:gd name="adj2" fmla="val 7697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2"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rot="5867352">
            <a:off x="2310530" y="1419547"/>
            <a:ext cx="934541" cy="747297"/>
            <a:chOff x="2927350" y="4008692"/>
            <a:chExt cx="1114765" cy="891412"/>
          </a:xfrm>
        </p:grpSpPr>
        <p:grpSp>
          <p:nvGrpSpPr>
            <p:cNvPr id="152" name="Group 151"/>
            <p:cNvGrpSpPr/>
            <p:nvPr/>
          </p:nvGrpSpPr>
          <p:grpSpPr>
            <a:xfrm>
              <a:off x="3285659" y="4249367"/>
              <a:ext cx="470480" cy="447409"/>
              <a:chOff x="4069230" y="2399630"/>
              <a:chExt cx="2023972" cy="1924723"/>
            </a:xfrm>
          </p:grpSpPr>
          <p:sp>
            <p:nvSpPr>
              <p:cNvPr id="153" name="Oval 152"/>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 name="Curved Connector 153"/>
              <p:cNvCxnSpPr>
                <a:stCxn id="153"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5" name="Curved Connector 154"/>
              <p:cNvCxnSpPr>
                <a:stCxn id="153"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6" name="Curved Connector 155"/>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7" name="Curved Connector 156"/>
              <p:cNvCxnSpPr>
                <a:stCxn id="153"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8" name="Curved Connector 157"/>
              <p:cNvCxnSpPr>
                <a:stCxn id="153"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59" name="Curved Connector 158"/>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0" name="Curved Connector 159"/>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1" name="Curved Connector 160"/>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62" name="Curved Connector 161"/>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63" name="Curved Connector 162"/>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4" name="Curved Connector 163"/>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65" name="Curved Connector 164"/>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6" name="Curved Connector 165"/>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7" name="Curved Connector 166"/>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urved Connector 168"/>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rot="17715770">
            <a:off x="4800131" y="1444071"/>
            <a:ext cx="814340" cy="651180"/>
            <a:chOff x="2927350" y="4008692"/>
            <a:chExt cx="1114765" cy="891412"/>
          </a:xfrm>
        </p:grpSpPr>
        <p:grpSp>
          <p:nvGrpSpPr>
            <p:cNvPr id="171" name="Group 170"/>
            <p:cNvGrpSpPr/>
            <p:nvPr/>
          </p:nvGrpSpPr>
          <p:grpSpPr>
            <a:xfrm>
              <a:off x="3285659" y="4249367"/>
              <a:ext cx="470480" cy="447409"/>
              <a:chOff x="4069230" y="2399630"/>
              <a:chExt cx="2023972" cy="1924723"/>
            </a:xfrm>
          </p:grpSpPr>
          <p:sp>
            <p:nvSpPr>
              <p:cNvPr id="179" name="Oval 178"/>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Curved Connector 179"/>
              <p:cNvCxnSpPr>
                <a:stCxn id="179"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1" name="Curved Connector 180"/>
              <p:cNvCxnSpPr>
                <a:stCxn id="179"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2" name="Curved Connector 181"/>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3" name="Curved Connector 182"/>
              <p:cNvCxnSpPr>
                <a:stCxn id="179"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4" name="Curved Connector 183"/>
              <p:cNvCxnSpPr>
                <a:stCxn id="179"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5" name="Curved Connector 184"/>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7" name="Curved Connector 186"/>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188" name="Curved Connector 187"/>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172" name="Curved Connector 171"/>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3" name="Curved Connector 172"/>
            <p:cNvCxnSpPr/>
            <p:nvPr/>
          </p:nvCxnSpPr>
          <p:spPr>
            <a:xfrm rot="5400000">
              <a:off x="3633729" y="4123388"/>
              <a:ext cx="227737" cy="81113"/>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74" name="Curved Connector 173"/>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5" name="Curved Connector 174"/>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6" name="Curved Connector 175"/>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2927350" y="4341914"/>
              <a:ext cx="378835" cy="60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Curved Connector 177"/>
            <p:cNvCxnSpPr/>
            <p:nvPr/>
          </p:nvCxnSpPr>
          <p:spPr>
            <a:xfrm rot="16200000" flipV="1">
              <a:off x="3639588" y="4741204"/>
              <a:ext cx="251552" cy="66248"/>
            </a:xfrm>
            <a:prstGeom prst="curvedConnector3">
              <a:avLst>
                <a:gd name="adj1" fmla="val 90389"/>
              </a:avLst>
            </a:prstGeom>
          </p:spPr>
          <p:style>
            <a:lnRef idx="2">
              <a:schemeClr val="accent1"/>
            </a:lnRef>
            <a:fillRef idx="0">
              <a:schemeClr val="accent1"/>
            </a:fillRef>
            <a:effectRef idx="1">
              <a:schemeClr val="accent1"/>
            </a:effectRef>
            <a:fontRef idx="minor">
              <a:schemeClr val="tx1"/>
            </a:fontRef>
          </p:style>
        </p:cxnSp>
      </p:grpSp>
      <p:grpSp>
        <p:nvGrpSpPr>
          <p:cNvPr id="227" name="Group 226"/>
          <p:cNvGrpSpPr/>
          <p:nvPr/>
        </p:nvGrpSpPr>
        <p:grpSpPr>
          <a:xfrm rot="17919662">
            <a:off x="7090108" y="2021425"/>
            <a:ext cx="785337" cy="689955"/>
            <a:chOff x="6860802" y="1819969"/>
            <a:chExt cx="1014644" cy="891412"/>
          </a:xfrm>
        </p:grpSpPr>
        <p:grpSp>
          <p:nvGrpSpPr>
            <p:cNvPr id="228" name="Group 227"/>
            <p:cNvGrpSpPr/>
            <p:nvPr/>
          </p:nvGrpSpPr>
          <p:grpSpPr>
            <a:xfrm>
              <a:off x="6881331" y="1819969"/>
              <a:ext cx="994115" cy="891412"/>
              <a:chOff x="3048000" y="4008692"/>
              <a:chExt cx="994115" cy="891412"/>
            </a:xfrm>
          </p:grpSpPr>
          <p:grpSp>
            <p:nvGrpSpPr>
              <p:cNvPr id="230" name="Group 229"/>
              <p:cNvGrpSpPr/>
              <p:nvPr/>
            </p:nvGrpSpPr>
            <p:grpSpPr>
              <a:xfrm>
                <a:off x="3285659" y="4249367"/>
                <a:ext cx="470480" cy="447409"/>
                <a:chOff x="4069230" y="2399630"/>
                <a:chExt cx="2023972" cy="1924723"/>
              </a:xfrm>
            </p:grpSpPr>
            <p:sp>
              <p:nvSpPr>
                <p:cNvPr id="237" name="Oval 236"/>
                <p:cNvSpPr/>
                <p:nvPr/>
              </p:nvSpPr>
              <p:spPr>
                <a:xfrm>
                  <a:off x="4349150" y="2566736"/>
                  <a:ext cx="1532829" cy="1577475"/>
                </a:xfrm>
                <a:prstGeom prst="ellipse">
                  <a:avLst/>
                </a:prstGeom>
                <a:gradFill>
                  <a:gsLst>
                    <a:gs pos="0">
                      <a:schemeClr val="tx2">
                        <a:lumMod val="40000"/>
                        <a:lumOff val="6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8" name="Curved Connector 237"/>
                <p:cNvCxnSpPr>
                  <a:stCxn id="237" idx="7"/>
                </p:cNvCxnSpPr>
                <p:nvPr/>
              </p:nvCxnSpPr>
              <p:spPr>
                <a:xfrm rot="5400000" flipH="1" flipV="1">
                  <a:off x="5594075" y="2509848"/>
                  <a:ext cx="351331" cy="224478"/>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a:stCxn id="237" idx="1"/>
                </p:cNvCxnSpPr>
                <p:nvPr/>
              </p:nvCxnSpPr>
              <p:spPr>
                <a:xfrm rot="16200000" flipV="1">
                  <a:off x="4314971" y="2539094"/>
                  <a:ext cx="25831" cy="517313"/>
                </a:xfrm>
                <a:prstGeom prst="curvedConnector4">
                  <a:avLst>
                    <a:gd name="adj1" fmla="val 50000"/>
                    <a:gd name="adj2" fmla="val 64206"/>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0" name="Curved Connector 239"/>
                <p:cNvCxnSpPr/>
                <p:nvPr/>
              </p:nvCxnSpPr>
              <p:spPr>
                <a:xfrm rot="16200000" flipH="1">
                  <a:off x="4692317" y="2419684"/>
                  <a:ext cx="280737" cy="240630"/>
                </a:xfrm>
                <a:prstGeom prst="curvedConnector3">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1" name="Curved Connector 240"/>
                <p:cNvCxnSpPr>
                  <a:stCxn id="237" idx="5"/>
                </p:cNvCxnSpPr>
                <p:nvPr/>
              </p:nvCxnSpPr>
              <p:spPr>
                <a:xfrm rot="16200000" flipH="1">
                  <a:off x="5714453" y="3856242"/>
                  <a:ext cx="231018" cy="344923"/>
                </a:xfrm>
                <a:prstGeom prst="curvedConnector2">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2" name="Curved Connector 241"/>
                <p:cNvCxnSpPr>
                  <a:stCxn id="237" idx="3"/>
                </p:cNvCxnSpPr>
                <p:nvPr/>
              </p:nvCxnSpPr>
              <p:spPr>
                <a:xfrm rot="5400000">
                  <a:off x="4371226" y="4115597"/>
                  <a:ext cx="404805" cy="12700"/>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3" name="Curved Connector 242"/>
                <p:cNvCxnSpPr/>
                <p:nvPr/>
              </p:nvCxnSpPr>
              <p:spPr>
                <a:xfrm>
                  <a:off x="5091976" y="3344458"/>
                  <a:ext cx="377016" cy="114456"/>
                </a:xfrm>
                <a:prstGeom prst="curvedConnector3">
                  <a:avLst>
                    <a:gd name="adj1" fmla="val 50000"/>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4" name="Curved Connector 243"/>
                <p:cNvCxnSpPr/>
                <p:nvPr/>
              </p:nvCxnSpPr>
              <p:spPr>
                <a:xfrm rot="10800000" flipV="1">
                  <a:off x="4157535" y="3288634"/>
                  <a:ext cx="422444" cy="226105"/>
                </a:xfrm>
                <a:prstGeom prst="curvedConnector3">
                  <a:avLst>
                    <a:gd name="adj1" fmla="val 87975"/>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5" name="Curved Connector 244"/>
                <p:cNvCxnSpPr/>
                <p:nvPr/>
              </p:nvCxnSpPr>
              <p:spPr>
                <a:xfrm rot="16200000" flipH="1">
                  <a:off x="4863895" y="4028037"/>
                  <a:ext cx="404808" cy="187824"/>
                </a:xfrm>
                <a:prstGeom prst="curvedConnector3">
                  <a:avLst>
                    <a:gd name="adj1" fmla="val 86327"/>
                  </a:avLst>
                </a:prstGeom>
                <a:ln>
                  <a:solidFill>
                    <a:srgbClr val="328000"/>
                  </a:solidFill>
                </a:ln>
              </p:spPr>
              <p:style>
                <a:lnRef idx="2">
                  <a:schemeClr val="accent1"/>
                </a:lnRef>
                <a:fillRef idx="0">
                  <a:schemeClr val="accent1"/>
                </a:fillRef>
                <a:effectRef idx="1">
                  <a:schemeClr val="accent1"/>
                </a:effectRef>
                <a:fontRef idx="minor">
                  <a:schemeClr val="tx1"/>
                </a:fontRef>
              </p:style>
            </p:cxnSp>
            <p:cxnSp>
              <p:nvCxnSpPr>
                <p:cNvPr id="246" name="Curved Connector 245"/>
                <p:cNvCxnSpPr/>
                <p:nvPr/>
              </p:nvCxnSpPr>
              <p:spPr>
                <a:xfrm rot="10800000" flipV="1">
                  <a:off x="5670758" y="3175581"/>
                  <a:ext cx="422444" cy="226105"/>
                </a:xfrm>
                <a:prstGeom prst="curvedConnector3">
                  <a:avLst>
                    <a:gd name="adj1" fmla="val 53165"/>
                  </a:avLst>
                </a:prstGeom>
                <a:ln>
                  <a:solidFill>
                    <a:srgbClr val="328000"/>
                  </a:solidFill>
                </a:ln>
              </p:spPr>
              <p:style>
                <a:lnRef idx="2">
                  <a:schemeClr val="accent1"/>
                </a:lnRef>
                <a:fillRef idx="0">
                  <a:schemeClr val="accent1"/>
                </a:fillRef>
                <a:effectRef idx="1">
                  <a:schemeClr val="accent1"/>
                </a:effectRef>
                <a:fontRef idx="minor">
                  <a:schemeClr val="tx1"/>
                </a:fontRef>
              </p:style>
            </p:cxnSp>
          </p:grpSp>
          <p:cxnSp>
            <p:nvCxnSpPr>
              <p:cNvPr id="231" name="Curved Connector 230"/>
              <p:cNvCxnSpPr/>
              <p:nvPr/>
            </p:nvCxnSpPr>
            <p:spPr>
              <a:xfrm rot="5400000">
                <a:off x="3294217" y="4690053"/>
                <a:ext cx="119185" cy="95247"/>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232" name="Curved Connector 231"/>
              <p:cNvCxnSpPr/>
              <p:nvPr/>
            </p:nvCxnSpPr>
            <p:spPr>
              <a:xfrm rot="5400000">
                <a:off x="3633729" y="4123388"/>
                <a:ext cx="227737" cy="81113"/>
              </a:xfrm>
              <a:prstGeom prst="curvedConnector3">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3" name="Curved Connector 232"/>
              <p:cNvCxnSpPr/>
              <p:nvPr/>
            </p:nvCxnSpPr>
            <p:spPr>
              <a:xfrm rot="10800000" flipV="1">
                <a:off x="3048000" y="4513435"/>
                <a:ext cx="258188" cy="14146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4" name="Curved Connector 233"/>
              <p:cNvCxnSpPr/>
              <p:nvPr/>
            </p:nvCxnSpPr>
            <p:spPr>
              <a:xfrm rot="10800000">
                <a:off x="3759116" y="4432161"/>
                <a:ext cx="282999" cy="149065"/>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5" name="Curved Connector 234"/>
              <p:cNvCxnSpPr/>
              <p:nvPr/>
            </p:nvCxnSpPr>
            <p:spPr>
              <a:xfrm rot="16200000" flipV="1">
                <a:off x="3280134" y="4101344"/>
                <a:ext cx="251552" cy="66248"/>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36" name="Curved Connector 235"/>
              <p:cNvCxnSpPr/>
              <p:nvPr/>
            </p:nvCxnSpPr>
            <p:spPr>
              <a:xfrm rot="16200000" flipV="1">
                <a:off x="3639588" y="4741204"/>
                <a:ext cx="251552" cy="66248"/>
              </a:xfrm>
              <a:prstGeom prst="curvedConnector3">
                <a:avLst>
                  <a:gd name="adj1" fmla="val 90389"/>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29" name="Curved Connector 228"/>
            <p:cNvCxnSpPr/>
            <p:nvPr/>
          </p:nvCxnSpPr>
          <p:spPr>
            <a:xfrm rot="10800000" flipV="1">
              <a:off x="6860802" y="2150186"/>
              <a:ext cx="258188" cy="141466"/>
            </a:xfrm>
            <a:prstGeom prst="curvedConnector3">
              <a:avLst>
                <a:gd name="adj1" fmla="val 50000"/>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p:nvPr/>
        </p:nvGrpSpPr>
        <p:grpSpPr>
          <a:xfrm>
            <a:off x="4330707" y="6096000"/>
            <a:ext cx="914902" cy="162560"/>
            <a:chOff x="5599568" y="6106160"/>
            <a:chExt cx="914902" cy="162560"/>
          </a:xfrm>
        </p:grpSpPr>
        <p:cxnSp>
          <p:nvCxnSpPr>
            <p:cNvPr id="256" name="Straight Connector 255"/>
            <p:cNvCxnSpPr/>
            <p:nvPr/>
          </p:nvCxnSpPr>
          <p:spPr>
            <a:xfrm>
              <a:off x="5599568" y="6187440"/>
              <a:ext cx="91490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6504310" y="611632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605687" y="610616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2765561" y="6299200"/>
            <a:ext cx="3996782" cy="369332"/>
          </a:xfrm>
          <a:prstGeom prst="rect">
            <a:avLst/>
          </a:prstGeom>
          <a:noFill/>
        </p:spPr>
        <p:txBody>
          <a:bodyPr wrap="none" rtlCol="0">
            <a:spAutoFit/>
          </a:bodyPr>
          <a:lstStyle/>
          <a:p>
            <a:r>
              <a:rPr lang="en-US" dirty="0" smtClean="0"/>
              <a:t>~3.5 µm for Ion Torrent, ~30 µm for 454</a:t>
            </a:r>
            <a:endParaRPr lang="en-US" dirty="0"/>
          </a:p>
        </p:txBody>
      </p:sp>
    </p:spTree>
    <p:extLst>
      <p:ext uri="{BB962C8B-B14F-4D97-AF65-F5344CB8AC3E}">
        <p14:creationId xmlns:p14="http://schemas.microsoft.com/office/powerpoint/2010/main" val="622921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69 C -0.03177 0.07408 -0.06371 0.14908 -0.07187 0.23056 C -0.08003 0.31181 -0.05382 0.43889 -0.04861 0.48797 " pathEditMode="relative" rAng="0" ptsTypes="aaA">
                                      <p:cBhvr>
                                        <p:cTn id="6" dur="2000" fill="hold"/>
                                        <p:tgtEl>
                                          <p:spTgt spid="64"/>
                                        </p:tgtEl>
                                        <p:attrNameLst>
                                          <p:attrName>ppt_x</p:attrName>
                                          <p:attrName>ppt_y</p:attrName>
                                        </p:attrNameLst>
                                      </p:cBhvr>
                                      <p:rCtr x="-4028" y="24421"/>
                                    </p:animMotion>
                                  </p:childTnLst>
                                </p:cTn>
                              </p:par>
                              <p:par>
                                <p:cTn id="7" presetID="0" presetClass="path" presetSubtype="0" accel="50000" decel="50000" fill="hold" nodeType="withEffect">
                                  <p:stCondLst>
                                    <p:cond delay="1000"/>
                                  </p:stCondLst>
                                  <p:childTnLst>
                                    <p:animMotion origin="layout" path="M 3.88889E-6 1.85185E-6 C 0.02587 0.01505 0.05191 0.03009 0.06667 0.11551 C 0.08142 0.20093 0.08507 0.35671 0.08889 0.5125 " pathEditMode="relative" ptsTypes="aaA">
                                      <p:cBhvr>
                                        <p:cTn id="8" dur="2000" fill="hold"/>
                                        <p:tgtEl>
                                          <p:spTgt spid="170"/>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5.55556E-6 -6.66667E-6 C 0.01771 0.01458 0.03541 0.02939 0.04115 0.08425 C 0.04688 0.13911 0.04062 0.23379 0.03454 0.3287 " pathEditMode="relative" ptsTypes="aaA">
                                      <p:cBhvr>
                                        <p:cTn id="10" dur="2000" fill="hold"/>
                                        <p:tgtEl>
                                          <p:spTgt spid="58"/>
                                        </p:tgtEl>
                                        <p:attrNameLst>
                                          <p:attrName>ppt_x</p:attrName>
                                          <p:attrName>ppt_y</p:attrName>
                                        </p:attrNameLst>
                                      </p:cBhvr>
                                    </p:animMotion>
                                  </p:childTnLst>
                                </p:cTn>
                              </p:par>
                              <p:par>
                                <p:cTn id="11" presetID="0" presetClass="path" presetSubtype="0" accel="50000" decel="50000" fill="hold" nodeType="withEffect">
                                  <p:stCondLst>
                                    <p:cond delay="3000"/>
                                  </p:stCondLst>
                                  <p:childTnLst>
                                    <p:animMotion origin="layout" path="M -0.00052 0.00023 C 0.04444 0.01643 0.08958 0.03287 0.11059 0.10555 C 0.1316 0.17824 0.1283 0.30694 0.12517 0.43588 " pathEditMode="relative" ptsTypes="aaA">
                                      <p:cBhvr>
                                        <p:cTn id="12" dur="2000" fill="hold"/>
                                        <p:tgtEl>
                                          <p:spTgt spid="22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barn(outVertical)">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7" name="TextBox 3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509637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lide(fromBottom)">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8" accel="50000" decel="50000" fill="hold"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0-ppt_w/2"/>
                                          </p:val>
                                        </p:tav>
                                      </p:tavLst>
                                    </p:anim>
                                    <p:anim calcmode="lin" valueType="num">
                                      <p:cBhvr additive="base">
                                        <p:cTn id="27" dur="500"/>
                                        <p:tgtEl>
                                          <p:spTgt spid="7"/>
                                        </p:tgtEl>
                                        <p:attrNameLst>
                                          <p:attrName>ppt_y</p:attrName>
                                        </p:attrNameLst>
                                      </p:cBhvr>
                                      <p:tavLst>
                                        <p:tav tm="0">
                                          <p:val>
                                            <p:strVal val="ppt_y"/>
                                          </p:val>
                                        </p:tav>
                                        <p:tav tm="100000">
                                          <p:val>
                                            <p:strVal val="ppt_y"/>
                                          </p:val>
                                        </p:tav>
                                      </p:tavLst>
                                    </p:anim>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7" name="TextBox 3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216557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accel="50000" decel="50000"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grpSp>
        <p:nvGrpSpPr>
          <p:cNvPr id="7" name="Group 36"/>
          <p:cNvGrpSpPr/>
          <p:nvPr/>
        </p:nvGrpSpPr>
        <p:grpSpPr>
          <a:xfrm>
            <a:off x="4724400" y="1679713"/>
            <a:ext cx="2717865" cy="643354"/>
            <a:chOff x="4724400" y="1679713"/>
            <a:chExt cx="2717865" cy="643354"/>
          </a:xfrm>
        </p:grpSpPr>
        <p:sp>
          <p:nvSpPr>
            <p:cNvPr id="32" name="TextBox 3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3" name="TextBox 32"/>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4" name="TextBox 3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5" name="TextBox 3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36" name="TextBox 35"/>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41"/>
          <p:cNvGrpSpPr/>
          <p:nvPr/>
        </p:nvGrpSpPr>
        <p:grpSpPr>
          <a:xfrm>
            <a:off x="4334256" y="2185416"/>
            <a:ext cx="394408" cy="338554"/>
            <a:chOff x="4334256" y="2185416"/>
            <a:chExt cx="394408" cy="338554"/>
          </a:xfrm>
        </p:grpSpPr>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0" name="TextBox 3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401008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12" presetClass="entr" presetSubtype="4" fill="hold" grpId="0" nodeType="afterEffect">
                                  <p:stCondLst>
                                    <p:cond delay="50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8" accel="50000" decel="50000" fill="hold"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0-ppt_w/2"/>
                                          </p:val>
                                        </p:tav>
                                      </p:tavLst>
                                    </p:anim>
                                    <p:anim calcmode="lin" valueType="num">
                                      <p:cBhvr additive="base">
                                        <p:cTn id="22" dur="500"/>
                                        <p:tgtEl>
                                          <p:spTgt spid="7"/>
                                        </p:tgtEl>
                                        <p:attrNameLst>
                                          <p:attrName>ppt_y</p:attrName>
                                        </p:attrNameLst>
                                      </p:cBhvr>
                                      <p:tavLst>
                                        <p:tav tm="0">
                                          <p:val>
                                            <p:strVal val="ppt_y"/>
                                          </p:val>
                                        </p:tav>
                                        <p:tav tm="100000">
                                          <p:val>
                                            <p:strVal val="ppt_y"/>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prstClr val="black"/>
                </a:solidFill>
                <a:cs typeface="Century Gothic"/>
              </a:rPr>
              <a:t>Prologue: </a:t>
            </a:r>
            <a:r>
              <a:rPr lang="en-US" sz="2400" b="1" dirty="0" smtClean="0">
                <a:solidFill>
                  <a:prstClr val="black"/>
                </a:solidFill>
                <a:cs typeface="Century Gothic"/>
              </a:rPr>
              <a:t>Assembly</a:t>
            </a:r>
            <a:endParaRPr lang="en-US" sz="2400" b="1" dirty="0" smtClean="0">
              <a:solidFill>
                <a:prstClr val="black"/>
              </a:solidFill>
              <a:cs typeface="Century Gothic"/>
            </a:endParaRPr>
          </a:p>
          <a:p>
            <a:pPr marL="457200" indent="-457200">
              <a:buFont typeface="Arial"/>
              <a:buChar char="•"/>
            </a:pPr>
            <a:r>
              <a:rPr lang="en-US" sz="2400" dirty="0" smtClean="0">
                <a:solidFill>
                  <a:schemeClr val="bg1">
                    <a:lumMod val="75000"/>
                  </a:schemeClr>
                </a:solidFill>
                <a:cs typeface="Century Gothic"/>
              </a:rPr>
              <a:t>The Past: Sanger</a:t>
            </a:r>
          </a:p>
          <a:p>
            <a:pPr marL="457200" indent="-457200">
              <a:buFont typeface="Arial"/>
              <a:buChar char="•"/>
            </a:pPr>
            <a:r>
              <a:rPr lang="en-US" sz="2400" dirty="0" smtClean="0">
                <a:solidFill>
                  <a:schemeClr val="bg1">
                    <a:lumMod val="75000"/>
                  </a:schemeClr>
                </a:solidFill>
                <a:cs typeface="Century Gothic"/>
              </a:rPr>
              <a:t>The Present: Next-Gen (454, </a:t>
            </a:r>
            <a:r>
              <a:rPr lang="en-US" sz="2400" dirty="0" err="1" smtClean="0">
                <a:solidFill>
                  <a:schemeClr val="bg1">
                    <a:lumMod val="75000"/>
                  </a:schemeClr>
                </a:solidFill>
                <a:cs typeface="Century Gothic"/>
              </a:rPr>
              <a:t>Illumina</a:t>
            </a:r>
            <a:r>
              <a:rPr lang="en-US" sz="2400" dirty="0" smtClean="0">
                <a:solidFill>
                  <a:schemeClr val="bg1">
                    <a:lumMod val="75000"/>
                  </a:schemeClr>
                </a:solidFill>
                <a:cs typeface="Century Gothic"/>
              </a:rPr>
              <a:t>, …)</a:t>
            </a:r>
          </a:p>
          <a:p>
            <a:pPr marL="457200" indent="-457200">
              <a:buFont typeface="Arial"/>
              <a:buChar char="•"/>
            </a:pPr>
            <a:r>
              <a:rPr lang="en-US" sz="2400" dirty="0" smtClean="0">
                <a:solidFill>
                  <a:schemeClr val="bg1">
                    <a:lumMod val="75000"/>
                  </a:schemeClr>
                </a:solidFill>
                <a:cs typeface="Century Gothic"/>
              </a:rPr>
              <a:t>The Future: ? (</a:t>
            </a:r>
            <a:r>
              <a:rPr lang="en-US" sz="2400" dirty="0" err="1" smtClean="0">
                <a:solidFill>
                  <a:schemeClr val="bg1">
                    <a:lumMod val="75000"/>
                  </a:schemeClr>
                </a:solidFill>
                <a:cs typeface="Century Gothic"/>
              </a:rPr>
              <a:t>Nanopore</a:t>
            </a:r>
            <a:r>
              <a:rPr lang="en-US" sz="2400" dirty="0" smtClean="0">
                <a:solidFill>
                  <a:schemeClr val="bg1">
                    <a:lumMod val="75000"/>
                  </a:schemeClr>
                </a:solidFill>
                <a:cs typeface="Century Gothic"/>
              </a:rPr>
              <a:t>, </a:t>
            </a:r>
            <a:r>
              <a:rPr lang="en-US" sz="2400" dirty="0" err="1" smtClean="0">
                <a:solidFill>
                  <a:schemeClr val="bg1">
                    <a:lumMod val="75000"/>
                  </a:schemeClr>
                </a:solidFill>
                <a:cs typeface="Century Gothic"/>
              </a:rPr>
              <a:t>MinION</a:t>
            </a:r>
            <a:r>
              <a:rPr lang="en-US" sz="2400" dirty="0" smtClean="0">
                <a:solidFill>
                  <a:schemeClr val="bg1">
                    <a:lumMod val="75000"/>
                  </a:schemeClr>
                </a:solidFill>
                <a:cs typeface="Century Gothic"/>
              </a:rPr>
              <a:t>, Single-molecule)</a:t>
            </a:r>
            <a:endParaRPr lang="en-US" sz="2400" b="1" dirty="0" smtClean="0">
              <a:solidFill>
                <a:schemeClr val="bg1">
                  <a:lumMod val="75000"/>
                </a:schemeClr>
              </a:solidFill>
              <a:latin typeface="Century Gothic"/>
              <a:cs typeface="Century Gothic"/>
            </a:endParaRPr>
          </a:p>
          <a:p>
            <a:endParaRPr lang="en-US" sz="3200" b="1" dirty="0">
              <a:solidFill>
                <a:schemeClr val="bg1">
                  <a:lumMod val="75000"/>
                </a:schemeClr>
              </a:solidFill>
              <a:latin typeface="Century Gothic"/>
              <a:cs typeface="Century Gothic"/>
            </a:endParaRPr>
          </a:p>
        </p:txBody>
      </p:sp>
    </p:spTree>
    <p:extLst>
      <p:ext uri="{BB962C8B-B14F-4D97-AF65-F5344CB8AC3E}">
        <p14:creationId xmlns:p14="http://schemas.microsoft.com/office/powerpoint/2010/main" val="1674487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39"/>
          <p:cNvGrpSpPr/>
          <p:nvPr/>
        </p:nvGrpSpPr>
        <p:grpSpPr>
          <a:xfrm>
            <a:off x="4724400" y="1679713"/>
            <a:ext cx="2717865" cy="643354"/>
            <a:chOff x="4724400" y="1679713"/>
            <a:chExt cx="2717865" cy="643354"/>
          </a:xfrm>
        </p:grpSpPr>
        <p:sp>
          <p:nvSpPr>
            <p:cNvPr id="42" name="TextBox 41"/>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4" name="TextBox 43"/>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5" name="TextBox 44"/>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6" name="TextBox 45"/>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7" name="TextBox 46"/>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grpSp>
        <p:nvGrpSpPr>
          <p:cNvPr id="8"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0" name="TextBox 3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12921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lide(fromBottom)">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8" accel="50000" decel="50000" fill="hold"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0-ppt_w/2"/>
                                          </p:val>
                                        </p:tav>
                                      </p:tavLst>
                                    </p:anim>
                                    <p:anim calcmode="lin" valueType="num">
                                      <p:cBhvr additive="base">
                                        <p:cTn id="22" dur="500"/>
                                        <p:tgtEl>
                                          <p:spTgt spid="7"/>
                                        </p:tgtEl>
                                        <p:attrNameLst>
                                          <p:attrName>ppt_y</p:attrName>
                                        </p:attrNameLst>
                                      </p:cBhvr>
                                      <p:tavLst>
                                        <p:tav tm="0">
                                          <p:val>
                                            <p:strVal val="ppt_y"/>
                                          </p:val>
                                        </p:tav>
                                        <p:tav tm="100000">
                                          <p:val>
                                            <p:strVal val="ppt_y"/>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36"/>
          <p:cNvGrpSpPr/>
          <p:nvPr/>
        </p:nvGrpSpPr>
        <p:grpSpPr>
          <a:xfrm>
            <a:off x="4724400" y="1679713"/>
            <a:ext cx="2717865" cy="643354"/>
            <a:chOff x="4724400" y="1679713"/>
            <a:chExt cx="2717865" cy="643354"/>
          </a:xfrm>
        </p:grpSpPr>
        <p:sp>
          <p:nvSpPr>
            <p:cNvPr id="40" name="TextBox 39"/>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0" name="TextBox 49"/>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1" name="TextBox 50"/>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2" name="TextBox 51"/>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54" name="TextBox 53"/>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grpSp>
        <p:nvGrpSpPr>
          <p:cNvPr id="9" name="Group 61"/>
          <p:cNvGrpSpPr/>
          <p:nvPr/>
        </p:nvGrpSpPr>
        <p:grpSpPr>
          <a:xfrm>
            <a:off x="4809744" y="2194560"/>
            <a:ext cx="394408" cy="338554"/>
            <a:chOff x="4809744" y="2194560"/>
            <a:chExt cx="394408" cy="338554"/>
          </a:xfrm>
        </p:grpSpPr>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42" name="TextBox 41"/>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744713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slide(fromBottom)">
                                      <p:cBhvr>
                                        <p:cTn id="17" dur="500"/>
                                        <p:tgtEl>
                                          <p:spTgt spid="63"/>
                                        </p:tgtEl>
                                      </p:cBhvr>
                                    </p:animEffect>
                                  </p:childTnLst>
                                </p:cTn>
                              </p:par>
                            </p:childTnLst>
                          </p:cTn>
                        </p:par>
                        <p:par>
                          <p:cTn id="18" fill="hold">
                            <p:stCondLst>
                              <p:cond delay="1000"/>
                            </p:stCondLst>
                            <p:childTnLst>
                              <p:par>
                                <p:cTn id="19" presetID="2" presetClass="exit" presetSubtype="8" accel="50000" decel="50000" fill="hold" nodeType="after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1"/>
          <p:cNvGrpSpPr/>
          <p:nvPr/>
        </p:nvGrpSpPr>
        <p:grpSpPr>
          <a:xfrm>
            <a:off x="4809744" y="2194560"/>
            <a:ext cx="394408" cy="338554"/>
            <a:chOff x="4809744" y="2194560"/>
            <a:chExt cx="394408" cy="338554"/>
          </a:xfrm>
        </p:grpSpPr>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gr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44" name="TextBox 43"/>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5" name="TextBox 44"/>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6" name="TextBox 45"/>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47" name="TextBox 46"/>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sp>
          <p:nvSpPr>
            <p:cNvPr id="55" name="TextBox 5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A</a:t>
              </a:r>
            </a:p>
          </p:txBody>
        </p:sp>
      </p:grpSp>
      <p:sp>
        <p:nvSpPr>
          <p:cNvPr id="42" name="TextBox 41"/>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734504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xit" presetSubtype="8" accel="50000" decel="50000" fill="hold" nodeType="afterEffect">
                                  <p:stCondLst>
                                    <p:cond delay="1000"/>
                                  </p:stCondLst>
                                  <p:childTnLst>
                                    <p:anim calcmode="lin" valueType="num">
                                      <p:cBhvr additive="base">
                                        <p:cTn id="11" dur="500"/>
                                        <p:tgtEl>
                                          <p:spTgt spid="9"/>
                                        </p:tgtEl>
                                        <p:attrNameLst>
                                          <p:attrName>ppt_x</p:attrName>
                                        </p:attrNameLst>
                                      </p:cBhvr>
                                      <p:tavLst>
                                        <p:tav tm="0">
                                          <p:val>
                                            <p:strVal val="ppt_x"/>
                                          </p:val>
                                        </p:tav>
                                        <p:tav tm="100000">
                                          <p:val>
                                            <p:strVal val="0-ppt_w/2"/>
                                          </p:val>
                                        </p:tav>
                                      </p:tavLst>
                                    </p:anim>
                                    <p:anim calcmode="lin" valueType="num">
                                      <p:cBhvr additive="base">
                                        <p:cTn id="12" dur="500"/>
                                        <p:tgtEl>
                                          <p:spTgt spid="9"/>
                                        </p:tgtEl>
                                        <p:attrNameLst>
                                          <p:attrName>ppt_y</p:attrName>
                                        </p:attrNameLst>
                                      </p:cBhvr>
                                      <p:tavLst>
                                        <p:tav tm="0">
                                          <p:val>
                                            <p:strVal val="ppt_y"/>
                                          </p:val>
                                        </p:tav>
                                        <p:tav tm="100000">
                                          <p:val>
                                            <p:strVal val="ppt_y"/>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43"/>
          <p:cNvGrpSpPr/>
          <p:nvPr/>
        </p:nvGrpSpPr>
        <p:grpSpPr>
          <a:xfrm>
            <a:off x="4724400" y="1679713"/>
            <a:ext cx="2717865" cy="643354"/>
            <a:chOff x="4724400" y="1679713"/>
            <a:chExt cx="2717865" cy="643354"/>
          </a:xfrm>
        </p:grpSpPr>
        <p:sp>
          <p:nvSpPr>
            <p:cNvPr id="45" name="TextBox 44"/>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6" name="TextBox 45"/>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47" name="TextBox 46"/>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55" name="TextBox 54"/>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sp>
          <p:nvSpPr>
            <p:cNvPr id="57" name="TextBox 56"/>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grpSp>
        <p:nvGrpSpPr>
          <p:cNvPr id="9"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0" name="TextBox 49"/>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814619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2" presetClass="exit" presetSubtype="8" accel="50000" decel="50000" fill="hold" nodeType="after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0-ppt_w/2"/>
                                          </p:val>
                                        </p:tav>
                                      </p:tavLst>
                                    </p:anim>
                                    <p:anim calcmode="lin" valueType="num">
                                      <p:cBhvr additive="base">
                                        <p:cTn id="20" dur="500"/>
                                        <p:tgtEl>
                                          <p:spTgt spid="8"/>
                                        </p:tgtEl>
                                        <p:attrNameLst>
                                          <p:attrName>ppt_y</p:attrName>
                                        </p:attrNameLst>
                                      </p:cBhvr>
                                      <p:tavLst>
                                        <p:tav tm="0">
                                          <p:val>
                                            <p:strVal val="ppt_y"/>
                                          </p:val>
                                        </p:tav>
                                        <p:tav tm="100000">
                                          <p:val>
                                            <p:strVal val="ppt_y"/>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62" name="Rectangle 61"/>
          <p:cNvSpPr/>
          <p:nvPr/>
        </p:nvSpPr>
        <p:spPr>
          <a:xfrm>
            <a:off x="5486400" y="6126480"/>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51" name="TextBox 50"/>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2" name="TextBox 51"/>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4" name="TextBox 5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0" name="TextBox 59"/>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5" name="TextBox 6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grpSp>
        <p:nvGrpSpPr>
          <p:cNvPr id="10" name="Group 77"/>
          <p:cNvGrpSpPr/>
          <p:nvPr/>
        </p:nvGrpSpPr>
        <p:grpSpPr>
          <a:xfrm>
            <a:off x="5486400" y="2189132"/>
            <a:ext cx="1453896" cy="338554"/>
            <a:chOff x="5486400" y="2189132"/>
            <a:chExt cx="1453896" cy="338554"/>
          </a:xfrm>
        </p:grpSpPr>
        <p:sp>
          <p:nvSpPr>
            <p:cNvPr id="71" name="TextBox 70"/>
            <p:cNvSpPr txBox="1"/>
            <p:nvPr/>
          </p:nvSpPr>
          <p:spPr>
            <a:xfrm>
              <a:off x="5559552" y="2189132"/>
              <a:ext cx="1380744" cy="338554"/>
            </a:xfrm>
            <a:prstGeom prst="rect">
              <a:avLst/>
            </a:prstGeom>
            <a:noFill/>
          </p:spPr>
          <p:txBody>
            <a:bodyPr wrap="square" rtlCol="0">
              <a:spAutoFit/>
            </a:bodyPr>
            <a:lstStyle/>
            <a:p>
              <a:r>
                <a:rPr lang="en-US" sz="1600" b="1" dirty="0">
                  <a:solidFill>
                    <a:prstClr val="black"/>
                  </a:solidFill>
                  <a:latin typeface="Lucida Console"/>
                </a:rPr>
                <a:t>G G G</a:t>
              </a:r>
            </a:p>
          </p:txBody>
        </p:sp>
        <p:cxnSp>
          <p:nvCxnSpPr>
            <p:cNvPr id="72" name="Straight Connector 71"/>
            <p:cNvCxnSpPr/>
            <p:nvPr/>
          </p:nvCxnSpPr>
          <p:spPr>
            <a:xfrm>
              <a:off x="5486400" y="2204520"/>
              <a:ext cx="838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Rectangle 78"/>
          <p:cNvSpPr/>
          <p:nvPr/>
        </p:nvSpPr>
        <p:spPr>
          <a:xfrm>
            <a:off x="5852160" y="4572000"/>
            <a:ext cx="189311" cy="1577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5" name="TextBox 54"/>
          <p:cNvSpPr txBox="1"/>
          <p:nvPr/>
        </p:nvSpPr>
        <p:spPr>
          <a:xfrm>
            <a:off x="6629400" y="4114800"/>
            <a:ext cx="1987331" cy="1754327"/>
          </a:xfrm>
          <a:prstGeom prst="rect">
            <a:avLst/>
          </a:prstGeom>
          <a:noFill/>
        </p:spPr>
        <p:txBody>
          <a:bodyPr wrap="square" rtlCol="0">
            <a:spAutoFit/>
          </a:bodyPr>
          <a:lstStyle/>
          <a:p>
            <a:r>
              <a:rPr lang="en-US" dirty="0">
                <a:solidFill>
                  <a:prstClr val="black"/>
                </a:solidFill>
                <a:latin typeface="Gill Sans MT"/>
              </a:rPr>
              <a:t>The real power of this method is that it can take place in millions of tiny wells in a single plate at once.</a:t>
            </a:r>
          </a:p>
        </p:txBody>
      </p:sp>
      <p:sp>
        <p:nvSpPr>
          <p:cNvPr id="57" name="TextBox 5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Shotgun sequencing by PGM/454</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917584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1500"/>
                            </p:stCondLst>
                            <p:childTnLst>
                              <p:par>
                                <p:cTn id="14" presetID="12" presetClass="entr" presetSubtype="4" fill="hold" grpId="0" nodeType="after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slide(fromBottom)">
                                      <p:cBhvr>
                                        <p:cTn id="16" dur="500"/>
                                        <p:tgtEl>
                                          <p:spTgt spid="79"/>
                                        </p:tgtEl>
                                      </p:cBhvr>
                                    </p:animEffect>
                                  </p:childTnLst>
                                </p:cTn>
                              </p:par>
                            </p:childTnLst>
                          </p:cTn>
                        </p:par>
                        <p:par>
                          <p:cTn id="17" fill="hold">
                            <p:stCondLst>
                              <p:cond delay="2500"/>
                            </p:stCondLst>
                            <p:childTnLst>
                              <p:par>
                                <p:cTn id="18" presetID="2" presetClass="exit" presetSubtype="8" accel="50000" decel="50000" fill="hold" nodeType="afterEffect">
                                  <p:stCondLst>
                                    <p:cond delay="500"/>
                                  </p:stCondLst>
                                  <p:childTnLst>
                                    <p:anim calcmode="lin" valueType="num">
                                      <p:cBhvr additive="base">
                                        <p:cTn id="19" dur="500"/>
                                        <p:tgtEl>
                                          <p:spTgt spid="9"/>
                                        </p:tgtEl>
                                        <p:attrNameLst>
                                          <p:attrName>ppt_x</p:attrName>
                                        </p:attrNameLst>
                                      </p:cBhvr>
                                      <p:tavLst>
                                        <p:tav tm="0">
                                          <p:val>
                                            <p:strVal val="ppt_x"/>
                                          </p:val>
                                        </p:tav>
                                        <p:tav tm="100000">
                                          <p:val>
                                            <p:strVal val="0-ppt_w/2"/>
                                          </p:val>
                                        </p:tav>
                                      </p:tavLst>
                                    </p:anim>
                                    <p:anim calcmode="lin" valueType="num">
                                      <p:cBhvr additive="base">
                                        <p:cTn id="20" dur="500"/>
                                        <p:tgtEl>
                                          <p:spTgt spid="9"/>
                                        </p:tgtEl>
                                        <p:attrNameLst>
                                          <p:attrName>ppt_y</p:attrName>
                                        </p:attrNameLst>
                                      </p:cBhvr>
                                      <p:tavLst>
                                        <p:tav tm="0">
                                          <p:val>
                                            <p:strVal val="ppt_y"/>
                                          </p:val>
                                        </p:tav>
                                        <p:tav tm="100000">
                                          <p:val>
                                            <p:strVal val="ppt_y"/>
                                          </p:val>
                                        </p:tav>
                                      </p:tavLst>
                                    </p:anim>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1639489" y="2751876"/>
            <a:ext cx="64107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39489" y="2413322"/>
            <a:ext cx="6566608" cy="340142"/>
          </a:xfrm>
          <a:prstGeom prst="rect">
            <a:avLst/>
          </a:prstGeom>
          <a:noFill/>
        </p:spPr>
        <p:txBody>
          <a:bodyPr wrap="square" rtlCol="0">
            <a:spAutoFit/>
          </a:bodyPr>
          <a:lstStyle/>
          <a:p>
            <a:r>
              <a:rPr lang="en-US" sz="1600" b="1" dirty="0">
                <a:solidFill>
                  <a:prstClr val="black"/>
                </a:solidFill>
                <a:latin typeface="Lucida Console"/>
              </a:rPr>
              <a:t>A C G C G C C G G G T C A G A A C C C G A T C G C G </a:t>
            </a:r>
          </a:p>
        </p:txBody>
      </p:sp>
      <p:sp>
        <p:nvSpPr>
          <p:cNvPr id="69" name="TextBox 68"/>
          <p:cNvSpPr txBox="1"/>
          <p:nvPr/>
        </p:nvSpPr>
        <p:spPr>
          <a:xfrm>
            <a:off x="8050190" y="2614964"/>
            <a:ext cx="386339" cy="276999"/>
          </a:xfrm>
          <a:prstGeom prst="rect">
            <a:avLst/>
          </a:prstGeom>
          <a:noFill/>
        </p:spPr>
        <p:txBody>
          <a:bodyPr wrap="square" rtlCol="0">
            <a:spAutoFit/>
          </a:bodyPr>
          <a:lstStyle/>
          <a:p>
            <a:r>
              <a:rPr lang="en-US" sz="1200" dirty="0">
                <a:solidFill>
                  <a:prstClr val="black"/>
                </a:solidFill>
                <a:latin typeface="Helvetica"/>
              </a:rPr>
              <a:t>5’</a:t>
            </a:r>
          </a:p>
        </p:txBody>
      </p:sp>
      <p:sp>
        <p:nvSpPr>
          <p:cNvPr id="70" name="TextBox 69"/>
          <p:cNvSpPr txBox="1"/>
          <p:nvPr/>
        </p:nvSpPr>
        <p:spPr>
          <a:xfrm>
            <a:off x="1405550" y="2614964"/>
            <a:ext cx="386339" cy="276999"/>
          </a:xfrm>
          <a:prstGeom prst="rect">
            <a:avLst/>
          </a:prstGeom>
          <a:noFill/>
        </p:spPr>
        <p:txBody>
          <a:bodyPr wrap="square" rtlCol="0">
            <a:spAutoFit/>
          </a:bodyPr>
          <a:lstStyle/>
          <a:p>
            <a:r>
              <a:rPr lang="en-US" sz="1200" dirty="0">
                <a:solidFill>
                  <a:prstClr val="black"/>
                </a:solidFill>
                <a:latin typeface="Helvetica"/>
              </a:rPr>
              <a:t>3’</a:t>
            </a:r>
          </a:p>
        </p:txBody>
      </p:sp>
      <p:grpSp>
        <p:nvGrpSpPr>
          <p:cNvPr id="3" name="Group 105"/>
          <p:cNvGrpSpPr/>
          <p:nvPr/>
        </p:nvGrpSpPr>
        <p:grpSpPr>
          <a:xfrm>
            <a:off x="1405550" y="1895155"/>
            <a:ext cx="5642307" cy="632531"/>
            <a:chOff x="1432560" y="2030187"/>
            <a:chExt cx="5642307" cy="632531"/>
          </a:xfrm>
        </p:grpSpPr>
        <p:sp>
          <p:nvSpPr>
            <p:cNvPr id="19" name="TextBox 18"/>
            <p:cNvSpPr txBox="1"/>
            <p:nvPr/>
          </p:nvSpPr>
          <p:spPr>
            <a:xfrm>
              <a:off x="1432560" y="2184076"/>
              <a:ext cx="386339" cy="276999"/>
            </a:xfrm>
            <a:prstGeom prst="rect">
              <a:avLst/>
            </a:prstGeom>
            <a:noFill/>
          </p:spPr>
          <p:txBody>
            <a:bodyPr wrap="square" rtlCol="0">
              <a:spAutoFit/>
            </a:bodyPr>
            <a:lstStyle/>
            <a:p>
              <a:r>
                <a:rPr lang="en-US" sz="1200" dirty="0">
                  <a:solidFill>
                    <a:prstClr val="black"/>
                  </a:solidFill>
                  <a:latin typeface="Helvetica"/>
                </a:rPr>
                <a:t>5’</a:t>
              </a:r>
            </a:p>
          </p:txBody>
        </p:sp>
        <p:grpSp>
          <p:nvGrpSpPr>
            <p:cNvPr id="4" name="Group 104"/>
            <p:cNvGrpSpPr/>
            <p:nvPr/>
          </p:nvGrpSpPr>
          <p:grpSpPr>
            <a:xfrm>
              <a:off x="1666499" y="2030187"/>
              <a:ext cx="5408368" cy="632531"/>
              <a:chOff x="1666499" y="2030187"/>
              <a:chExt cx="5408368" cy="632531"/>
            </a:xfrm>
          </p:grpSpPr>
          <p:grpSp>
            <p:nvGrpSpPr>
              <p:cNvPr id="5" name="Group 96"/>
              <p:cNvGrpSpPr/>
              <p:nvPr/>
            </p:nvGrpSpPr>
            <p:grpSpPr>
              <a:xfrm>
                <a:off x="1666499" y="2322576"/>
                <a:ext cx="5408368" cy="340142"/>
                <a:chOff x="1666499" y="1905000"/>
                <a:chExt cx="5408368" cy="340142"/>
              </a:xfrm>
            </p:grpSpPr>
            <p:cxnSp>
              <p:nvCxnSpPr>
                <p:cNvPr id="23" name="Straight Connector 22"/>
                <p:cNvCxnSpPr/>
                <p:nvPr/>
              </p:nvCxnSpPr>
              <p:spPr>
                <a:xfrm>
                  <a:off x="1666499" y="1905000"/>
                  <a:ext cx="275310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66499" y="1906588"/>
                  <a:ext cx="5408368" cy="338554"/>
                </a:xfrm>
                <a:prstGeom prst="rect">
                  <a:avLst/>
                </a:prstGeom>
                <a:noFill/>
              </p:spPr>
              <p:txBody>
                <a:bodyPr wrap="square" rtlCol="0">
                  <a:spAutoFit/>
                </a:bodyPr>
                <a:lstStyle/>
                <a:p>
                  <a:r>
                    <a:rPr lang="en-US" sz="1600" b="1" dirty="0">
                      <a:solidFill>
                        <a:prstClr val="black"/>
                      </a:solidFill>
                      <a:latin typeface="Lucida Console"/>
                    </a:rPr>
                    <a:t>T G C G C G G C C C A</a:t>
                  </a:r>
                </a:p>
              </p:txBody>
            </p:sp>
          </p:grpSp>
          <p:sp>
            <p:nvSpPr>
              <p:cNvPr id="22" name="TextBox 21"/>
              <p:cNvSpPr txBox="1"/>
              <p:nvPr/>
            </p:nvSpPr>
            <p:spPr>
              <a:xfrm>
                <a:off x="2590800" y="2030187"/>
                <a:ext cx="701040" cy="307777"/>
              </a:xfrm>
              <a:prstGeom prst="rect">
                <a:avLst/>
              </a:prstGeom>
              <a:noFill/>
            </p:spPr>
            <p:txBody>
              <a:bodyPr wrap="square" rtlCol="0">
                <a:spAutoFit/>
              </a:bodyPr>
              <a:lstStyle/>
              <a:p>
                <a:r>
                  <a:rPr lang="en-US" sz="1400" dirty="0">
                    <a:solidFill>
                      <a:prstClr val="black"/>
                    </a:solidFill>
                    <a:latin typeface="Gill Sans MT"/>
                  </a:rPr>
                  <a:t>Primer</a:t>
                </a:r>
              </a:p>
            </p:txBody>
          </p:sp>
        </p:grpSp>
      </p:grpSp>
      <p:sp>
        <p:nvSpPr>
          <p:cNvPr id="28" name="TextBox 27"/>
          <p:cNvSpPr txBox="1"/>
          <p:nvPr/>
        </p:nvSpPr>
        <p:spPr>
          <a:xfrm>
            <a:off x="1639489" y="1295400"/>
            <a:ext cx="6797040" cy="369332"/>
          </a:xfrm>
          <a:prstGeom prst="rect">
            <a:avLst/>
          </a:prstGeom>
          <a:noFill/>
        </p:spPr>
        <p:txBody>
          <a:bodyPr wrap="square" rtlCol="0">
            <a:spAutoFit/>
          </a:bodyPr>
          <a:lstStyle/>
          <a:p>
            <a:r>
              <a:rPr lang="en-US" dirty="0">
                <a:solidFill>
                  <a:prstClr val="black"/>
                </a:solidFill>
                <a:latin typeface="Gill Sans MT"/>
              </a:rPr>
              <a:t>Only give polymerase one nucleotide at a time:</a:t>
            </a:r>
          </a:p>
        </p:txBody>
      </p:sp>
      <p:sp>
        <p:nvSpPr>
          <p:cNvPr id="29" name="TextBox 28"/>
          <p:cNvSpPr txBox="1"/>
          <p:nvPr/>
        </p:nvSpPr>
        <p:spPr>
          <a:xfrm>
            <a:off x="1639497" y="3048000"/>
            <a:ext cx="6797040" cy="369332"/>
          </a:xfrm>
          <a:prstGeom prst="rect">
            <a:avLst/>
          </a:prstGeom>
          <a:noFill/>
        </p:spPr>
        <p:txBody>
          <a:bodyPr wrap="square" rtlCol="0">
            <a:spAutoFit/>
          </a:bodyPr>
          <a:lstStyle/>
          <a:p>
            <a:r>
              <a:rPr lang="en-US" dirty="0">
                <a:solidFill>
                  <a:prstClr val="black"/>
                </a:solidFill>
                <a:latin typeface="Gill Sans MT"/>
              </a:rPr>
              <a:t>If that nucleotide is incorporated, enzymes turn by-products into light:</a:t>
            </a:r>
          </a:p>
        </p:txBody>
      </p:sp>
      <p:grpSp>
        <p:nvGrpSpPr>
          <p:cNvPr id="6" name="Group 37"/>
          <p:cNvGrpSpPr/>
          <p:nvPr/>
        </p:nvGrpSpPr>
        <p:grpSpPr>
          <a:xfrm>
            <a:off x="1219200" y="3579810"/>
            <a:ext cx="6986897" cy="2934120"/>
            <a:chOff x="1219200" y="3579810"/>
            <a:chExt cx="6986897" cy="2934120"/>
          </a:xfrm>
        </p:grpSpPr>
        <p:cxnSp>
          <p:nvCxnSpPr>
            <p:cNvPr id="17" name="Straight Connector 16"/>
            <p:cNvCxnSpPr/>
            <p:nvPr/>
          </p:nvCxnSpPr>
          <p:spPr>
            <a:xfrm>
              <a:off x="1639493" y="6172200"/>
              <a:ext cx="445650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43302" y="4876005"/>
              <a:ext cx="25923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39489" y="6173788"/>
              <a:ext cx="6566608" cy="340142"/>
            </a:xfrm>
            <a:prstGeom prst="rect">
              <a:avLst/>
            </a:prstGeom>
            <a:noFill/>
          </p:spPr>
          <p:txBody>
            <a:bodyPr wrap="square" rtlCol="0">
              <a:spAutoFit/>
            </a:bodyPr>
            <a:lstStyle/>
            <a:p>
              <a:r>
                <a:rPr lang="en-US" sz="1600" b="1" dirty="0">
                  <a:solidFill>
                    <a:prstClr val="black"/>
                  </a:solidFill>
                  <a:latin typeface="Lucida Console"/>
                </a:rPr>
                <a:t> T  C  A  G  T  C  A  G  T  C  A  G</a:t>
              </a:r>
            </a:p>
          </p:txBody>
        </p:sp>
        <p:sp>
          <p:nvSpPr>
            <p:cNvPr id="31" name="TextBox 30"/>
            <p:cNvSpPr txBox="1"/>
            <p:nvPr/>
          </p:nvSpPr>
          <p:spPr>
            <a:xfrm>
              <a:off x="1219200" y="3579810"/>
              <a:ext cx="430887" cy="2593977"/>
            </a:xfrm>
            <a:prstGeom prst="rect">
              <a:avLst/>
            </a:prstGeom>
            <a:noFill/>
          </p:spPr>
          <p:txBody>
            <a:bodyPr vert="vert270" wrap="square" rtlCol="0">
              <a:spAutoFit/>
            </a:bodyPr>
            <a:lstStyle/>
            <a:p>
              <a:r>
                <a:rPr lang="en-US" sz="1600" b="1" dirty="0">
                  <a:solidFill>
                    <a:prstClr val="black"/>
                  </a:solidFill>
                  <a:latin typeface="Lucida Console"/>
                </a:rPr>
                <a:t>   1   2   3   4   5</a:t>
              </a:r>
            </a:p>
          </p:txBody>
        </p:sp>
      </p:grpSp>
      <p:sp>
        <p:nvSpPr>
          <p:cNvPr id="39" name="Rectangle 38"/>
          <p:cNvSpPr/>
          <p:nvPr/>
        </p:nvSpPr>
        <p:spPr>
          <a:xfrm>
            <a:off x="1819656" y="6117336"/>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38" name="Rectangle 37"/>
          <p:cNvSpPr/>
          <p:nvPr/>
        </p:nvSpPr>
        <p:spPr>
          <a:xfrm>
            <a:off x="2194560"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37" name="Straight Connector 36"/>
          <p:cNvCxnSpPr/>
          <p:nvPr/>
        </p:nvCxnSpPr>
        <p:spPr>
          <a:xfrm>
            <a:off x="4392590" y="2189132"/>
            <a:ext cx="21707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34256" y="218541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43" name="Rectangle 42"/>
          <p:cNvSpPr/>
          <p:nvPr/>
        </p:nvSpPr>
        <p:spPr>
          <a:xfrm>
            <a:off x="292608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7" name="Group 51"/>
          <p:cNvGrpSpPr/>
          <p:nvPr/>
        </p:nvGrpSpPr>
        <p:grpSpPr>
          <a:xfrm>
            <a:off x="4572000" y="2185416"/>
            <a:ext cx="394408" cy="338554"/>
            <a:chOff x="4572000" y="2185416"/>
            <a:chExt cx="394408" cy="338554"/>
          </a:xfrm>
        </p:grpSpPr>
        <p:cxnSp>
          <p:nvCxnSpPr>
            <p:cNvPr id="48" name="Straight Connector 47"/>
            <p:cNvCxnSpPr/>
            <p:nvPr/>
          </p:nvCxnSpPr>
          <p:spPr>
            <a:xfrm>
              <a:off x="4586694" y="2190720"/>
              <a:ext cx="275412" cy="53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72000" y="2185416"/>
              <a:ext cx="394408" cy="338554"/>
            </a:xfrm>
            <a:prstGeom prst="rect">
              <a:avLst/>
            </a:prstGeom>
            <a:noFill/>
          </p:spPr>
          <p:txBody>
            <a:bodyPr wrap="square" rtlCol="0">
              <a:spAutoFit/>
            </a:bodyPr>
            <a:lstStyle/>
            <a:p>
              <a:r>
                <a:rPr lang="en-US" sz="1600" b="1" dirty="0">
                  <a:solidFill>
                    <a:prstClr val="black"/>
                  </a:solidFill>
                  <a:latin typeface="Lucida Console"/>
                </a:rPr>
                <a:t>T</a:t>
              </a:r>
            </a:p>
          </p:txBody>
        </p:sp>
      </p:grpSp>
      <p:sp>
        <p:nvSpPr>
          <p:cNvPr id="53" name="Rectangle 52"/>
          <p:cNvSpPr/>
          <p:nvPr/>
        </p:nvSpPr>
        <p:spPr>
          <a:xfrm>
            <a:off x="3291840" y="5660136"/>
            <a:ext cx="189311" cy="4846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cxnSp>
        <p:nvCxnSpPr>
          <p:cNvPr id="59" name="Straight Connector 58"/>
          <p:cNvCxnSpPr/>
          <p:nvPr/>
        </p:nvCxnSpPr>
        <p:spPr>
          <a:xfrm>
            <a:off x="4833652" y="2196024"/>
            <a:ext cx="26551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809744" y="2194560"/>
            <a:ext cx="394408" cy="338554"/>
          </a:xfrm>
          <a:prstGeom prst="rect">
            <a:avLst/>
          </a:prstGeom>
          <a:noFill/>
        </p:spPr>
        <p:txBody>
          <a:bodyPr wrap="square" rtlCol="0">
            <a:spAutoFit/>
          </a:bodyPr>
          <a:lstStyle/>
          <a:p>
            <a:r>
              <a:rPr lang="en-US" sz="1600" b="1" dirty="0">
                <a:solidFill>
                  <a:prstClr val="black"/>
                </a:solidFill>
                <a:latin typeface="Lucida Console"/>
              </a:rPr>
              <a:t>C</a:t>
            </a:r>
          </a:p>
        </p:txBody>
      </p:sp>
      <p:sp>
        <p:nvSpPr>
          <p:cNvPr id="63" name="Rectangle 62"/>
          <p:cNvSpPr/>
          <p:nvPr/>
        </p:nvSpPr>
        <p:spPr>
          <a:xfrm>
            <a:off x="3657600" y="5715000"/>
            <a:ext cx="189311" cy="434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6" name="Rectangle 55"/>
          <p:cNvSpPr/>
          <p:nvPr/>
        </p:nvSpPr>
        <p:spPr>
          <a:xfrm>
            <a:off x="4382689" y="6135624"/>
            <a:ext cx="189311" cy="914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8" name="Group 64"/>
          <p:cNvGrpSpPr/>
          <p:nvPr/>
        </p:nvGrpSpPr>
        <p:grpSpPr>
          <a:xfrm>
            <a:off x="5006948" y="2194560"/>
            <a:ext cx="746152" cy="338554"/>
            <a:chOff x="5006948" y="2194560"/>
            <a:chExt cx="746152" cy="338554"/>
          </a:xfrm>
        </p:grpSpPr>
        <p:cxnSp>
          <p:nvCxnSpPr>
            <p:cNvPr id="58" name="Straight Connector 57"/>
            <p:cNvCxnSpPr>
              <a:stCxn id="61" idx="0"/>
            </p:cNvCxnSpPr>
            <p:nvPr/>
          </p:nvCxnSpPr>
          <p:spPr>
            <a:xfrm rot="16200000" flipH="1">
              <a:off x="5283248" y="1918260"/>
              <a:ext cx="3052" cy="5556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067300" y="2194560"/>
              <a:ext cx="685800" cy="338554"/>
            </a:xfrm>
            <a:prstGeom prst="rect">
              <a:avLst/>
            </a:prstGeom>
            <a:noFill/>
          </p:spPr>
          <p:txBody>
            <a:bodyPr wrap="square" rtlCol="0">
              <a:spAutoFit/>
            </a:bodyPr>
            <a:lstStyle/>
            <a:p>
              <a:r>
                <a:rPr lang="en-US" sz="1600" b="1" dirty="0">
                  <a:solidFill>
                    <a:prstClr val="black"/>
                  </a:solidFill>
                  <a:latin typeface="Lucida Console"/>
                </a:rPr>
                <a:t>T T</a:t>
              </a:r>
            </a:p>
          </p:txBody>
        </p:sp>
      </p:grpSp>
      <p:sp>
        <p:nvSpPr>
          <p:cNvPr id="66" name="Rectangle 65"/>
          <p:cNvSpPr/>
          <p:nvPr/>
        </p:nvSpPr>
        <p:spPr>
          <a:xfrm>
            <a:off x="4745736" y="5257800"/>
            <a:ext cx="189311" cy="8915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62" name="Rectangle 61"/>
          <p:cNvSpPr/>
          <p:nvPr/>
        </p:nvSpPr>
        <p:spPr>
          <a:xfrm>
            <a:off x="5486400" y="6126480"/>
            <a:ext cx="189311" cy="274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9" name="Group 36"/>
          <p:cNvGrpSpPr/>
          <p:nvPr/>
        </p:nvGrpSpPr>
        <p:grpSpPr>
          <a:xfrm>
            <a:off x="4724400" y="1679713"/>
            <a:ext cx="2717865" cy="643354"/>
            <a:chOff x="4724400" y="1679713"/>
            <a:chExt cx="2717865" cy="643354"/>
          </a:xfrm>
        </p:grpSpPr>
        <p:sp>
          <p:nvSpPr>
            <p:cNvPr id="51" name="TextBox 50"/>
            <p:cNvSpPr txBox="1"/>
            <p:nvPr/>
          </p:nvSpPr>
          <p:spPr>
            <a:xfrm>
              <a:off x="5759804" y="1815236"/>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2" name="TextBox 51"/>
            <p:cNvSpPr txBox="1"/>
            <p:nvPr/>
          </p:nvSpPr>
          <p:spPr>
            <a:xfrm>
              <a:off x="6400800" y="16797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54" name="TextBox 53"/>
            <p:cNvSpPr txBox="1"/>
            <p:nvPr/>
          </p:nvSpPr>
          <p:spPr>
            <a:xfrm>
              <a:off x="4724400" y="1710490"/>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0" name="TextBox 59"/>
            <p:cNvSpPr txBox="1"/>
            <p:nvPr/>
          </p:nvSpPr>
          <p:spPr>
            <a:xfrm>
              <a:off x="5257800" y="1895155"/>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sp>
          <p:nvSpPr>
            <p:cNvPr id="65" name="TextBox 64"/>
            <p:cNvSpPr txBox="1"/>
            <p:nvPr/>
          </p:nvSpPr>
          <p:spPr>
            <a:xfrm>
              <a:off x="7047857" y="1984513"/>
              <a:ext cx="394408" cy="338554"/>
            </a:xfrm>
            <a:prstGeom prst="rect">
              <a:avLst/>
            </a:prstGeom>
            <a:noFill/>
          </p:spPr>
          <p:txBody>
            <a:bodyPr wrap="square" rtlCol="0">
              <a:spAutoFit/>
            </a:bodyPr>
            <a:lstStyle/>
            <a:p>
              <a:r>
                <a:rPr lang="en-US" sz="1600" b="1" dirty="0">
                  <a:solidFill>
                    <a:prstClr val="black"/>
                  </a:solidFill>
                  <a:latin typeface="Lucida Console"/>
                </a:rPr>
                <a:t>G</a:t>
              </a:r>
            </a:p>
          </p:txBody>
        </p:sp>
      </p:grpSp>
      <p:grpSp>
        <p:nvGrpSpPr>
          <p:cNvPr id="10" name="Group 77"/>
          <p:cNvGrpSpPr/>
          <p:nvPr/>
        </p:nvGrpSpPr>
        <p:grpSpPr>
          <a:xfrm>
            <a:off x="5486400" y="2189132"/>
            <a:ext cx="1453896" cy="338554"/>
            <a:chOff x="5486400" y="2189132"/>
            <a:chExt cx="1453896" cy="338554"/>
          </a:xfrm>
        </p:grpSpPr>
        <p:sp>
          <p:nvSpPr>
            <p:cNvPr id="71" name="TextBox 70"/>
            <p:cNvSpPr txBox="1"/>
            <p:nvPr/>
          </p:nvSpPr>
          <p:spPr>
            <a:xfrm>
              <a:off x="5559552" y="2189132"/>
              <a:ext cx="1380744" cy="338554"/>
            </a:xfrm>
            <a:prstGeom prst="rect">
              <a:avLst/>
            </a:prstGeom>
            <a:noFill/>
          </p:spPr>
          <p:txBody>
            <a:bodyPr wrap="square" rtlCol="0">
              <a:spAutoFit/>
            </a:bodyPr>
            <a:lstStyle/>
            <a:p>
              <a:r>
                <a:rPr lang="en-US" sz="1600" b="1" dirty="0">
                  <a:solidFill>
                    <a:prstClr val="black"/>
                  </a:solidFill>
                  <a:latin typeface="Lucida Console"/>
                </a:rPr>
                <a:t>G G G</a:t>
              </a:r>
            </a:p>
          </p:txBody>
        </p:sp>
        <p:cxnSp>
          <p:nvCxnSpPr>
            <p:cNvPr id="72" name="Straight Connector 71"/>
            <p:cNvCxnSpPr/>
            <p:nvPr/>
          </p:nvCxnSpPr>
          <p:spPr>
            <a:xfrm>
              <a:off x="5486400" y="2204520"/>
              <a:ext cx="8382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Rectangle 78"/>
          <p:cNvSpPr/>
          <p:nvPr/>
        </p:nvSpPr>
        <p:spPr>
          <a:xfrm>
            <a:off x="5852160" y="4572000"/>
            <a:ext cx="189311" cy="157734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55" name="TextBox 54"/>
          <p:cNvSpPr txBox="1"/>
          <p:nvPr/>
        </p:nvSpPr>
        <p:spPr>
          <a:xfrm>
            <a:off x="6629400" y="4114800"/>
            <a:ext cx="1987331" cy="1754327"/>
          </a:xfrm>
          <a:prstGeom prst="rect">
            <a:avLst/>
          </a:prstGeom>
          <a:noFill/>
        </p:spPr>
        <p:txBody>
          <a:bodyPr wrap="square" rtlCol="0">
            <a:spAutoFit/>
          </a:bodyPr>
          <a:lstStyle/>
          <a:p>
            <a:r>
              <a:rPr lang="en-US" dirty="0">
                <a:solidFill>
                  <a:prstClr val="black"/>
                </a:solidFill>
                <a:latin typeface="Gill Sans MT"/>
              </a:rPr>
              <a:t>The real power of this method is that it can take place in millions of tiny wells in a single plate at once.</a:t>
            </a:r>
          </a:p>
        </p:txBody>
      </p:sp>
      <p:sp>
        <p:nvSpPr>
          <p:cNvPr id="57" name="TextBox 56"/>
          <p:cNvSpPr txBox="1"/>
          <p:nvPr/>
        </p:nvSpPr>
        <p:spPr>
          <a:xfrm>
            <a:off x="1405550" y="238590"/>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Raw 454 data</a:t>
            </a:r>
            <a:endParaRPr lang="en-US" sz="3200" b="1" dirty="0">
              <a:solidFill>
                <a:prstClr val="black"/>
              </a:solidFill>
              <a:latin typeface="Century Gothic"/>
              <a:cs typeface="Century Gothic"/>
            </a:endParaRPr>
          </a:p>
        </p:txBody>
      </p:sp>
      <p:pic>
        <p:nvPicPr>
          <p:cNvPr id="2" name="Picture 1" descr="Illegal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28" y="924560"/>
            <a:ext cx="8565079" cy="5701130"/>
          </a:xfrm>
          <a:prstGeom prst="rect">
            <a:avLst/>
          </a:prstGeom>
        </p:spPr>
      </p:pic>
    </p:spTree>
    <p:extLst>
      <p:ext uri="{BB962C8B-B14F-4D97-AF65-F5344CB8AC3E}">
        <p14:creationId xmlns:p14="http://schemas.microsoft.com/office/powerpoint/2010/main" val="69812312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6" name="Picture 5" descr="step2.jpg"/>
          <p:cNvPicPr>
            <a:picLocks noChangeAspect="1"/>
          </p:cNvPicPr>
          <p:nvPr/>
        </p:nvPicPr>
        <p:blipFill>
          <a:blip r:embed="rId2"/>
          <a:stretch>
            <a:fillRect/>
          </a:stretch>
        </p:blipFill>
        <p:spPr>
          <a:xfrm>
            <a:off x="1295400" y="1524000"/>
            <a:ext cx="7543800" cy="4572000"/>
          </a:xfrm>
          <a:prstGeom prst="rect">
            <a:avLst/>
          </a:prstGeom>
        </p:spPr>
      </p:pic>
    </p:spTree>
    <p:extLst>
      <p:ext uri="{BB962C8B-B14F-4D97-AF65-F5344CB8AC3E}">
        <p14:creationId xmlns:p14="http://schemas.microsoft.com/office/powerpoint/2010/main" val="380511945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SequencingChip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60" y="1214120"/>
            <a:ext cx="5684520" cy="5252496"/>
          </a:xfrm>
          <a:prstGeom prst="rect">
            <a:avLst/>
          </a:prstGeom>
        </p:spPr>
      </p:pic>
    </p:spTree>
    <p:extLst>
      <p:ext uri="{BB962C8B-B14F-4D97-AF65-F5344CB8AC3E}">
        <p14:creationId xmlns:p14="http://schemas.microsoft.com/office/powerpoint/2010/main" val="152073331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TorrentLoad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232432"/>
            <a:ext cx="8839200" cy="4434283"/>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903471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4" name="Picture 3" descr="TorrentNumb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 y="1173524"/>
            <a:ext cx="8900160" cy="4637141"/>
          </a:xfrm>
          <a:prstGeom prst="rect">
            <a:avLst/>
          </a:prstGeom>
          <a:effectLst>
            <a:outerShdw blurRad="50800" dist="38100" dir="2700000" algn="tl" rotWithShape="0">
              <a:srgbClr val="000000">
                <a:alpha val="83000"/>
              </a:srgbClr>
            </a:outerShdw>
          </a:effectLst>
        </p:spPr>
      </p:pic>
    </p:spTree>
    <p:extLst>
      <p:ext uri="{BB962C8B-B14F-4D97-AF65-F5344CB8AC3E}">
        <p14:creationId xmlns:p14="http://schemas.microsoft.com/office/powerpoint/2010/main" val="35817554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9694686"/>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21387496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Ion Torrent Sequencing</a:t>
            </a:r>
            <a:endParaRPr lang="en-US" dirty="0"/>
          </a:p>
        </p:txBody>
      </p:sp>
      <p:pic>
        <p:nvPicPr>
          <p:cNvPr id="3" name="Picture 2" descr="3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808" y="1198880"/>
            <a:ext cx="5832932" cy="5377815"/>
          </a:xfrm>
          <a:prstGeom prst="rect">
            <a:avLst/>
          </a:prstGeom>
        </p:spPr>
      </p:pic>
    </p:spTree>
    <p:extLst>
      <p:ext uri="{BB962C8B-B14F-4D97-AF65-F5344CB8AC3E}">
        <p14:creationId xmlns:p14="http://schemas.microsoft.com/office/powerpoint/2010/main" val="23001553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err="1" smtClean="0"/>
              <a:t>Illumina</a:t>
            </a:r>
            <a:r>
              <a:rPr lang="en-US" dirty="0" smtClean="0"/>
              <a:t> Sequencing</a:t>
            </a:r>
            <a:endParaRPr lang="en-US" dirty="0"/>
          </a:p>
        </p:txBody>
      </p:sp>
      <p:pic>
        <p:nvPicPr>
          <p:cNvPr id="50" name="Picture 49" descr="ilmn-step1-6.jpg"/>
          <p:cNvPicPr>
            <a:picLocks noChangeAspect="1"/>
          </p:cNvPicPr>
          <p:nvPr/>
        </p:nvPicPr>
        <p:blipFill>
          <a:blip r:embed="rId2"/>
          <a:stretch>
            <a:fillRect/>
          </a:stretch>
        </p:blipFill>
        <p:spPr>
          <a:xfrm>
            <a:off x="1296495" y="1371599"/>
            <a:ext cx="3808905" cy="5000685"/>
          </a:xfrm>
          <a:prstGeom prst="rect">
            <a:avLst/>
          </a:prstGeom>
        </p:spPr>
      </p:pic>
      <p:pic>
        <p:nvPicPr>
          <p:cNvPr id="57" name="Picture 56" descr="ilmn-step7-12.jpg"/>
          <p:cNvPicPr>
            <a:picLocks noChangeAspect="1"/>
          </p:cNvPicPr>
          <p:nvPr/>
        </p:nvPicPr>
        <p:blipFill>
          <a:blip r:embed="rId3"/>
          <a:stretch>
            <a:fillRect/>
          </a:stretch>
        </p:blipFill>
        <p:spPr>
          <a:xfrm>
            <a:off x="5181600" y="1371600"/>
            <a:ext cx="3695401" cy="5000684"/>
          </a:xfrm>
          <a:prstGeom prst="rect">
            <a:avLst/>
          </a:prstGeom>
        </p:spPr>
      </p:pic>
    </p:spTree>
    <p:extLst>
      <p:ext uri="{BB962C8B-B14F-4D97-AF65-F5344CB8AC3E}">
        <p14:creationId xmlns:p14="http://schemas.microsoft.com/office/powerpoint/2010/main" val="197040441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Next-Gen Sequencing</a:t>
            </a:r>
            <a:endParaRPr lang="en-US" dirty="0"/>
          </a:p>
        </p:txBody>
      </p:sp>
      <p:sp>
        <p:nvSpPr>
          <p:cNvPr id="5" name="TextBox 4"/>
          <p:cNvSpPr txBox="1"/>
          <p:nvPr/>
        </p:nvSpPr>
        <p:spPr>
          <a:xfrm>
            <a:off x="1432560" y="1315720"/>
            <a:ext cx="7711440" cy="1415772"/>
          </a:xfrm>
          <a:prstGeom prst="rect">
            <a:avLst/>
          </a:prstGeom>
          <a:noFill/>
        </p:spPr>
        <p:txBody>
          <a:bodyPr wrap="square" rtlCol="0">
            <a:spAutoFit/>
          </a:bodyPr>
          <a:lstStyle/>
          <a:p>
            <a:pPr>
              <a:spcAft>
                <a:spcPts val="600"/>
              </a:spcAft>
            </a:pPr>
            <a:r>
              <a:rPr lang="en-US" sz="2800" dirty="0" smtClean="0">
                <a:solidFill>
                  <a:prstClr val="black"/>
                </a:solidFill>
                <a:latin typeface="Myriad Pro"/>
                <a:cs typeface="Myriad Pro"/>
              </a:rPr>
              <a:t>Take home message: Massively Parallel</a:t>
            </a:r>
            <a:endParaRPr lang="en-US" sz="2800" dirty="0">
              <a:solidFill>
                <a:prstClr val="black"/>
              </a:solidFill>
              <a:latin typeface="Myriad Pro"/>
              <a:cs typeface="Myriad Pro"/>
            </a:endParaRPr>
          </a:p>
          <a:p>
            <a:pPr>
              <a:spcAft>
                <a:spcPts val="600"/>
              </a:spcAft>
            </a:pPr>
            <a:r>
              <a:rPr lang="en-US" sz="2400" dirty="0" smtClean="0">
                <a:solidFill>
                  <a:prstClr val="black"/>
                </a:solidFill>
                <a:latin typeface="Myriad Pro"/>
                <a:cs typeface="Myriad Pro"/>
              </a:rPr>
              <a:t>	1,000 monkeys at 1,000 typewriters is nothing</a:t>
            </a:r>
          </a:p>
          <a:p>
            <a:pPr>
              <a:spcAft>
                <a:spcPts val="600"/>
              </a:spcAft>
            </a:pPr>
            <a:r>
              <a:rPr lang="en-US" sz="2400" dirty="0">
                <a:solidFill>
                  <a:prstClr val="black"/>
                </a:solidFill>
                <a:latin typeface="Myriad Pro"/>
                <a:cs typeface="Myriad Pro"/>
              </a:rPr>
              <a:t>	</a:t>
            </a:r>
            <a:r>
              <a:rPr lang="en-US" sz="2400" dirty="0" smtClean="0">
                <a:solidFill>
                  <a:prstClr val="black"/>
                </a:solidFill>
                <a:latin typeface="Myriad Pro"/>
                <a:cs typeface="Myriad Pro"/>
              </a:rPr>
              <a:t>We’re talking 100,000 to 100 million concurrent reads</a:t>
            </a:r>
          </a:p>
        </p:txBody>
      </p:sp>
    </p:spTree>
    <p:extLst>
      <p:ext uri="{BB962C8B-B14F-4D97-AF65-F5344CB8AC3E}">
        <p14:creationId xmlns:p14="http://schemas.microsoft.com/office/powerpoint/2010/main" val="20936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200191" cy="2554545"/>
          </a:xfrm>
          <a:prstGeom prst="rect">
            <a:avLst/>
          </a:prstGeom>
          <a:noFill/>
        </p:spPr>
        <p:txBody>
          <a:bodyPr wrap="square" rtlCol="0">
            <a:spAutoFit/>
          </a:bodyPr>
          <a:lstStyle/>
          <a:p>
            <a:r>
              <a:rPr lang="en-US" sz="3200" b="1" dirty="0" smtClean="0">
                <a:solidFill>
                  <a:prstClr val="black"/>
                </a:solidFill>
                <a:latin typeface="Century Gothic"/>
                <a:cs typeface="Century Gothic"/>
              </a:rPr>
              <a:t>Overview</a:t>
            </a:r>
          </a:p>
          <a:p>
            <a:pPr marL="457200" indent="-457200">
              <a:buFont typeface="Arial"/>
              <a:buChar char="•"/>
            </a:pPr>
            <a:r>
              <a:rPr lang="en-US" sz="2400" dirty="0" smtClean="0">
                <a:solidFill>
                  <a:srgbClr val="BFBFBF"/>
                </a:solidFill>
                <a:cs typeface="Century Gothic"/>
              </a:rPr>
              <a:t>Prologue: </a:t>
            </a:r>
            <a:r>
              <a:rPr lang="en-US" sz="2400" dirty="0" smtClean="0">
                <a:solidFill>
                  <a:srgbClr val="BFBFBF"/>
                </a:solidFill>
                <a:cs typeface="Century Gothic"/>
              </a:rPr>
              <a:t>Assembly</a:t>
            </a:r>
          </a:p>
          <a:p>
            <a:pPr marL="457200" indent="-457200">
              <a:buFont typeface="Arial"/>
              <a:buChar char="•"/>
            </a:pPr>
            <a:r>
              <a:rPr lang="en-US" sz="2400" dirty="0" smtClean="0">
                <a:solidFill>
                  <a:srgbClr val="BFBFBF"/>
                </a:solidFill>
                <a:cs typeface="Century Gothic"/>
              </a:rPr>
              <a:t>The Past: Sanger</a:t>
            </a:r>
          </a:p>
          <a:p>
            <a:pPr marL="457200" indent="-457200">
              <a:buFont typeface="Arial"/>
              <a:buChar char="•"/>
            </a:pPr>
            <a:r>
              <a:rPr lang="en-US" sz="2400" dirty="0" smtClean="0">
                <a:solidFill>
                  <a:srgbClr val="BFBFBF"/>
                </a:solidFill>
                <a:cs typeface="Century Gothic"/>
              </a:rPr>
              <a:t>The </a:t>
            </a:r>
            <a:r>
              <a:rPr lang="en-US" sz="2400" dirty="0" smtClean="0">
                <a:solidFill>
                  <a:srgbClr val="BFBFBF"/>
                </a:solidFill>
                <a:cs typeface="Century Gothic"/>
              </a:rPr>
              <a:t>Present: Next-Gen (454, </a:t>
            </a:r>
            <a:r>
              <a:rPr lang="en-US" sz="2400" dirty="0" err="1" smtClean="0">
                <a:solidFill>
                  <a:srgbClr val="BFBFBF"/>
                </a:solidFill>
                <a:cs typeface="Century Gothic"/>
              </a:rPr>
              <a:t>Illumina</a:t>
            </a:r>
            <a:r>
              <a:rPr lang="en-US" sz="2400" dirty="0" smtClean="0">
                <a:solidFill>
                  <a:srgbClr val="BFBFBF"/>
                </a:solidFill>
                <a:cs typeface="Century Gothic"/>
              </a:rPr>
              <a:t>, …)</a:t>
            </a:r>
          </a:p>
          <a:p>
            <a:pPr marL="457200" indent="-457200">
              <a:buFont typeface="Arial"/>
              <a:buChar char="•"/>
            </a:pPr>
            <a:r>
              <a:rPr lang="en-US" sz="2400" dirty="0" smtClean="0">
                <a:solidFill>
                  <a:srgbClr val="000000"/>
                </a:solidFill>
                <a:cs typeface="Century Gothic"/>
              </a:rPr>
              <a:t>The Future: </a:t>
            </a:r>
            <a:r>
              <a:rPr lang="en-US" sz="2400" b="1" dirty="0" smtClean="0">
                <a:solidFill>
                  <a:srgbClr val="000000"/>
                </a:solidFill>
                <a:cs typeface="Century Gothic"/>
              </a:rPr>
              <a:t>? (</a:t>
            </a:r>
            <a:r>
              <a:rPr lang="en-US" sz="2400" b="1" dirty="0" err="1" smtClean="0">
                <a:solidFill>
                  <a:srgbClr val="000000"/>
                </a:solidFill>
                <a:cs typeface="Century Gothic"/>
              </a:rPr>
              <a:t>Nanopore</a:t>
            </a:r>
            <a:r>
              <a:rPr lang="en-US" sz="2400" b="1" dirty="0" smtClean="0">
                <a:solidFill>
                  <a:srgbClr val="000000"/>
                </a:solidFill>
                <a:cs typeface="Century Gothic"/>
              </a:rPr>
              <a:t>, </a:t>
            </a:r>
            <a:r>
              <a:rPr lang="en-US" sz="2400" b="1" dirty="0" err="1" smtClean="0">
                <a:solidFill>
                  <a:srgbClr val="000000"/>
                </a:solidFill>
                <a:cs typeface="Century Gothic"/>
              </a:rPr>
              <a:t>MinION</a:t>
            </a:r>
            <a:r>
              <a:rPr lang="en-US" sz="2400" b="1" dirty="0" smtClean="0">
                <a:solidFill>
                  <a:srgbClr val="000000"/>
                </a:solidFill>
                <a:cs typeface="Century Gothic"/>
              </a:rPr>
              <a:t>, Single-molecule)</a:t>
            </a:r>
            <a:endParaRPr lang="en-US" sz="2400" b="1" dirty="0" smtClean="0">
              <a:solidFill>
                <a:srgbClr val="000000"/>
              </a:solidFill>
              <a:latin typeface="Century Gothic"/>
              <a:cs typeface="Century Gothic"/>
            </a:endParaRPr>
          </a:p>
          <a:p>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260242981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160" y="232788"/>
            <a:ext cx="7122160" cy="523220"/>
          </a:xfrm>
          <a:prstGeom prst="rect">
            <a:avLst/>
          </a:prstGeom>
          <a:noFill/>
        </p:spPr>
        <p:txBody>
          <a:bodyPr wrap="square" rtlCol="0">
            <a:spAutoFit/>
          </a:bodyPr>
          <a:lstStyle/>
          <a:p>
            <a:r>
              <a:rPr lang="en-US" sz="2800" b="1" dirty="0" smtClean="0">
                <a:solidFill>
                  <a:srgbClr val="000000"/>
                </a:solidFill>
              </a:rPr>
              <a:t>Largely because of PHIRE and </a:t>
            </a:r>
            <a:r>
              <a:rPr lang="en-US" sz="2800" b="1" dirty="0">
                <a:solidFill>
                  <a:srgbClr val="000000"/>
                </a:solidFill>
              </a:rPr>
              <a:t>SEA-</a:t>
            </a:r>
            <a:r>
              <a:rPr lang="en-US" sz="2800" b="1" dirty="0" smtClean="0">
                <a:solidFill>
                  <a:srgbClr val="000000"/>
                </a:solidFill>
              </a:rPr>
              <a:t>PHAGES…</a:t>
            </a:r>
          </a:p>
        </p:txBody>
      </p:sp>
      <p:pic>
        <p:nvPicPr>
          <p:cNvPr id="6" name="Picture 5" descr="PhageGra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040" y="801289"/>
            <a:ext cx="7355840" cy="5511324"/>
          </a:xfrm>
          <a:prstGeom prst="rect">
            <a:avLst/>
          </a:prstGeom>
        </p:spPr>
      </p:pic>
    </p:spTree>
    <p:extLst>
      <p:ext uri="{BB962C8B-B14F-4D97-AF65-F5344CB8AC3E}">
        <p14:creationId xmlns:p14="http://schemas.microsoft.com/office/powerpoint/2010/main" val="3272415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3941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DNA Sequencing over Time</a:t>
            </a:r>
          </a:p>
        </p:txBody>
      </p:sp>
      <p:pic>
        <p:nvPicPr>
          <p:cNvPr id="2" name="Picture 1" descr="CSR16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780" y="1381760"/>
            <a:ext cx="3429000" cy="3530600"/>
          </a:xfrm>
          <a:prstGeom prst="rect">
            <a:avLst/>
          </a:prstGeom>
        </p:spPr>
      </p:pic>
      <p:sp>
        <p:nvSpPr>
          <p:cNvPr id="4" name="TextBox 3"/>
          <p:cNvSpPr txBox="1"/>
          <p:nvPr/>
        </p:nvSpPr>
        <p:spPr>
          <a:xfrm>
            <a:off x="1760929" y="5240676"/>
            <a:ext cx="6812507" cy="369332"/>
          </a:xfrm>
          <a:prstGeom prst="rect">
            <a:avLst/>
          </a:prstGeom>
          <a:noFill/>
        </p:spPr>
        <p:txBody>
          <a:bodyPr wrap="square" rtlCol="0">
            <a:spAutoFit/>
          </a:bodyPr>
          <a:lstStyle/>
          <a:p>
            <a:pPr algn="ctr"/>
            <a:r>
              <a:rPr lang="en-US" dirty="0">
                <a:solidFill>
                  <a:prstClr val="black"/>
                </a:solidFill>
                <a:latin typeface="Century Gothic"/>
                <a:cs typeface="Century Gothic"/>
              </a:rPr>
              <a:t>f</a:t>
            </a:r>
            <a:r>
              <a:rPr lang="en-US" dirty="0" smtClean="0">
                <a:solidFill>
                  <a:prstClr val="black"/>
                </a:solidFill>
                <a:latin typeface="Century Gothic"/>
                <a:cs typeface="Century Gothic"/>
              </a:rPr>
              <a:t>rom</a:t>
            </a:r>
            <a:r>
              <a:rPr lang="en-US" b="1" dirty="0" smtClean="0">
                <a:solidFill>
                  <a:prstClr val="black"/>
                </a:solidFill>
                <a:latin typeface="Century Gothic"/>
                <a:cs typeface="Century Gothic"/>
              </a:rPr>
              <a:t> </a:t>
            </a:r>
            <a:r>
              <a:rPr lang="en-US" i="1" dirty="0" smtClean="0">
                <a:solidFill>
                  <a:prstClr val="black"/>
                </a:solidFill>
                <a:latin typeface="Century Gothic"/>
                <a:cs typeface="Century Gothic"/>
              </a:rPr>
              <a:t>The Economist</a:t>
            </a:r>
          </a:p>
        </p:txBody>
      </p:sp>
    </p:spTree>
    <p:extLst>
      <p:ext uri="{BB962C8B-B14F-4D97-AF65-F5344CB8AC3E}">
        <p14:creationId xmlns:p14="http://schemas.microsoft.com/office/powerpoint/2010/main" val="385733649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A Sequencing Cost per Megaba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 y="272622"/>
            <a:ext cx="7051040" cy="4969938"/>
          </a:xfrm>
          <a:prstGeom prst="rect">
            <a:avLst/>
          </a:prstGeom>
        </p:spPr>
      </p:pic>
    </p:spTree>
    <p:extLst>
      <p:ext uri="{BB962C8B-B14F-4D97-AF65-F5344CB8AC3E}">
        <p14:creationId xmlns:p14="http://schemas.microsoft.com/office/powerpoint/2010/main" val="401139335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Single Molecule Sequencing</a:t>
            </a:r>
            <a:endParaRPr lang="en-US" dirty="0"/>
          </a:p>
        </p:txBody>
      </p:sp>
      <p:pic>
        <p:nvPicPr>
          <p:cNvPr id="5" name="Picture 4" descr="screenshot_022.png"/>
          <p:cNvPicPr>
            <a:picLocks noChangeAspect="1"/>
          </p:cNvPicPr>
          <p:nvPr/>
        </p:nvPicPr>
        <p:blipFill>
          <a:blip r:embed="rId2"/>
          <a:stretch>
            <a:fillRect/>
          </a:stretch>
        </p:blipFill>
        <p:spPr>
          <a:xfrm>
            <a:off x="2286000" y="1219200"/>
            <a:ext cx="5486400" cy="5082024"/>
          </a:xfrm>
          <a:prstGeom prst="rect">
            <a:avLst/>
          </a:prstGeom>
        </p:spPr>
      </p:pic>
    </p:spTree>
    <p:extLst>
      <p:ext uri="{BB962C8B-B14F-4D97-AF65-F5344CB8AC3E}">
        <p14:creationId xmlns:p14="http://schemas.microsoft.com/office/powerpoint/2010/main" val="46283778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us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640" y="3080378"/>
            <a:ext cx="5808980" cy="3519812"/>
          </a:xfrm>
          <a:prstGeom prst="rect">
            <a:avLst/>
          </a:prstGeom>
        </p:spPr>
      </p:pic>
      <p:pic>
        <p:nvPicPr>
          <p:cNvPr id="4" name="Picture 3" descr="Nanopore_New_Images-26_copy-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024" y="139773"/>
            <a:ext cx="4374845" cy="2940605"/>
          </a:xfrm>
          <a:prstGeom prst="rect">
            <a:avLst/>
          </a:prstGeom>
        </p:spPr>
      </p:pic>
    </p:spTree>
    <p:extLst>
      <p:ext uri="{BB962C8B-B14F-4D97-AF65-F5344CB8AC3E}">
        <p14:creationId xmlns:p14="http://schemas.microsoft.com/office/powerpoint/2010/main" val="998144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227658"/>
            <a:ext cx="6812507" cy="6370974"/>
          </a:xfrm>
          <a:prstGeom prst="rect">
            <a:avLst/>
          </a:prstGeom>
          <a:noFill/>
        </p:spPr>
        <p:txBody>
          <a:bodyPr wrap="square" rtlCol="0">
            <a:spAutoFit/>
          </a:bodyPr>
          <a:lstStyle/>
          <a:p>
            <a:r>
              <a:rPr lang="en-US" sz="2400" dirty="0" smtClean="0"/>
              <a:t>“The </a:t>
            </a:r>
            <a:r>
              <a:rPr lang="en-US" sz="2400" dirty="0" err="1"/>
              <a:t>MinION</a:t>
            </a:r>
            <a:r>
              <a:rPr lang="en-US" sz="2400" dirty="0"/>
              <a:t> has been used to successfully read the genome of a lambda bacteriophage, which has 48,500-ish base pairs, twice during one pass. That's impressive, because reading 100,000 base pairs during a single DNA capture has never been managed before using traditional sequencing techniques.</a:t>
            </a:r>
          </a:p>
          <a:p>
            <a:endParaRPr lang="en-US" sz="2400" dirty="0" smtClean="0"/>
          </a:p>
          <a:p>
            <a:r>
              <a:rPr lang="en-US" sz="2400" dirty="0" smtClean="0"/>
              <a:t>The </a:t>
            </a:r>
            <a:r>
              <a:rPr lang="en-US" sz="2400" dirty="0"/>
              <a:t>operational life of the </a:t>
            </a:r>
            <a:r>
              <a:rPr lang="en-US" sz="2400" dirty="0">
                <a:hlinkClick r:id="rId2"/>
              </a:rPr>
              <a:t>MinION</a:t>
            </a:r>
            <a:r>
              <a:rPr lang="en-US" sz="2400" dirty="0"/>
              <a:t> is only about six hours, but during that time it can read more than 150 million base pairs. That's somewhat short of the larger human chromosomes (which contain up to 250 million base pairs), but Oxford </a:t>
            </a:r>
            <a:r>
              <a:rPr lang="en-US" sz="2400" dirty="0" err="1"/>
              <a:t>Nanopore</a:t>
            </a:r>
            <a:r>
              <a:rPr lang="en-US" sz="2400" dirty="0"/>
              <a:t> has also introduced </a:t>
            </a:r>
            <a:r>
              <a:rPr lang="en-US" sz="2400" dirty="0" err="1"/>
              <a:t>GridION</a:t>
            </a:r>
            <a:r>
              <a:rPr lang="en-US" sz="2400" dirty="0"/>
              <a:t> -- a platform where multiple cartridges can be clustered together. The company reckon that a 20-node </a:t>
            </a:r>
            <a:r>
              <a:rPr lang="en-US" sz="2400" dirty="0" err="1"/>
              <a:t>GridION</a:t>
            </a:r>
            <a:r>
              <a:rPr lang="en-US" sz="2400" dirty="0"/>
              <a:t> setup can sequence a complete human genome in just 15 minutes</a:t>
            </a:r>
            <a:r>
              <a:rPr lang="en-US" sz="2400" dirty="0" smtClean="0"/>
              <a:t>.”</a:t>
            </a:r>
            <a:endParaRPr lang="en-US" sz="2400" dirty="0"/>
          </a:p>
          <a:p>
            <a:endParaRPr lang="en-US" sz="2400" b="1" dirty="0">
              <a:solidFill>
                <a:prstClr val="black"/>
              </a:solidFill>
              <a:latin typeface="Century Gothic"/>
              <a:cs typeface="Century Gothic"/>
            </a:endParaRPr>
          </a:p>
        </p:txBody>
      </p:sp>
      <p:sp>
        <p:nvSpPr>
          <p:cNvPr id="3" name="TextBox 2"/>
          <p:cNvSpPr txBox="1"/>
          <p:nvPr/>
        </p:nvSpPr>
        <p:spPr>
          <a:xfrm>
            <a:off x="2096209" y="6141105"/>
            <a:ext cx="6812507" cy="461665"/>
          </a:xfrm>
          <a:prstGeom prst="rect">
            <a:avLst/>
          </a:prstGeom>
          <a:noFill/>
        </p:spPr>
        <p:txBody>
          <a:bodyPr wrap="square" rtlCol="0">
            <a:spAutoFit/>
          </a:bodyPr>
          <a:lstStyle/>
          <a:p>
            <a:pPr algn="r"/>
            <a:r>
              <a:rPr lang="en-US" sz="2400" dirty="0" smtClean="0"/>
              <a:t>—</a:t>
            </a:r>
            <a:r>
              <a:rPr lang="en-US" sz="2400" i="1" dirty="0" smtClean="0"/>
              <a:t>Wired</a:t>
            </a:r>
            <a:endParaRPr lang="en-US" sz="2400" dirty="0"/>
          </a:p>
        </p:txBody>
      </p:sp>
    </p:spTree>
    <p:extLst>
      <p:ext uri="{BB962C8B-B14F-4D97-AF65-F5344CB8AC3E}">
        <p14:creationId xmlns:p14="http://schemas.microsoft.com/office/powerpoint/2010/main" val="1580970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2067320"/>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9346151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810" y="1029419"/>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a:t>
            </a:r>
            <a:r>
              <a:rPr lang="en-US" dirty="0" smtClean="0">
                <a:solidFill>
                  <a:prstClr val="black"/>
                </a:solidFill>
                <a:latin typeface="Century Gothic"/>
                <a:cs typeface="Century Gothic"/>
              </a:rPr>
              <a:t>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a:t>
            </a:r>
            <a:r>
              <a:rPr lang="en-US" dirty="0" smtClean="0">
                <a:solidFill>
                  <a:prstClr val="black"/>
                </a:solidFill>
                <a:latin typeface="Century Gothic"/>
                <a:cs typeface="Century Gothic"/>
              </a:rPr>
              <a:t>first </a:t>
            </a:r>
            <a:r>
              <a:rPr lang="en-US" dirty="0">
                <a:solidFill>
                  <a:prstClr val="black"/>
                </a:solidFill>
                <a:latin typeface="Century Gothic"/>
                <a:cs typeface="Century Gothic"/>
              </a:rPr>
              <a:t>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
        <p:nvSpPr>
          <p:cNvPr id="4" name="TextBox 3"/>
          <p:cNvSpPr txBox="1"/>
          <p:nvPr/>
        </p:nvSpPr>
        <p:spPr>
          <a:xfrm>
            <a:off x="1943810" y="1039579"/>
            <a:ext cx="6904730" cy="5632312"/>
          </a:xfrm>
          <a:prstGeom prst="rect">
            <a:avLst/>
          </a:prstGeom>
          <a:noFill/>
        </p:spPr>
        <p:txBody>
          <a:bodyPr wrap="square" rtlCol="0">
            <a:spAutoFit/>
          </a:bodyPr>
          <a:lstStyle/>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~3 billion (haploid)</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~$2.7 billion</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a:solidFill>
                <a:prstClr val="black"/>
              </a:solidFill>
              <a:latin typeface="Century Gothic"/>
              <a:cs typeface="Century Gothic"/>
            </a:endParaRPr>
          </a:p>
          <a:p>
            <a:r>
              <a:rPr lang="en-US" b="1" dirty="0" smtClean="0">
                <a:solidFill>
                  <a:prstClr val="black"/>
                </a:solidFill>
                <a:latin typeface="Century Gothic"/>
                <a:cs typeface="Century Gothic"/>
              </a:rPr>
              <a:t>	~13 years</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2000-2003</a:t>
            </a:r>
            <a:endParaRPr lang="en-US" b="1" dirty="0">
              <a:solidFill>
                <a:prstClr val="black"/>
              </a:solidFill>
              <a:latin typeface="Century Gothic"/>
              <a:cs typeface="Century Gothic"/>
            </a:endParaRPr>
          </a:p>
          <a:p>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Several people’s, but actually mostly a dude from Buffalo</a:t>
            </a:r>
            <a:r>
              <a:rPr lang="en-US" b="1" dirty="0" smtClean="0">
                <a:solidFill>
                  <a:prstClr val="black"/>
                </a:solidFill>
                <a:latin typeface="Century Gothic"/>
                <a:cs typeface="Century Gothic"/>
              </a:rPr>
              <a:t>	</a:t>
            </a:r>
            <a:endParaRPr lang="en-US" b="1" dirty="0">
              <a:solidFill>
                <a:prstClr val="black"/>
              </a:solidFill>
              <a:latin typeface="Century Gothic"/>
              <a:cs typeface="Century Gothic"/>
            </a:endParaRPr>
          </a:p>
        </p:txBody>
      </p:sp>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306111370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6812507" cy="584776"/>
          </a:xfrm>
          <a:prstGeom prst="rect">
            <a:avLst/>
          </a:prstGeom>
          <a:noFill/>
        </p:spPr>
        <p:txBody>
          <a:bodyPr wrap="square" rtlCol="0">
            <a:spAutoFit/>
          </a:bodyPr>
          <a:lstStyle/>
          <a:p>
            <a:pPr>
              <a:spcAft>
                <a:spcPts val="600"/>
              </a:spcAft>
            </a:pPr>
            <a:r>
              <a:rPr lang="en-US" sz="3200" b="1" dirty="0" smtClean="0">
                <a:solidFill>
                  <a:prstClr val="black"/>
                </a:solidFill>
                <a:latin typeface="Century Gothic"/>
                <a:cs typeface="Century Gothic"/>
              </a:rPr>
              <a:t>Final Thoughts</a:t>
            </a:r>
            <a:endParaRPr lang="en-US" sz="3200" b="1" dirty="0">
              <a:solidFill>
                <a:prstClr val="black"/>
              </a:solidFill>
              <a:latin typeface="Century Gothic"/>
              <a:cs typeface="Century Gothic"/>
            </a:endParaRPr>
          </a:p>
        </p:txBody>
      </p:sp>
      <p:sp>
        <p:nvSpPr>
          <p:cNvPr id="3" name="TextBox 2"/>
          <p:cNvSpPr txBox="1"/>
          <p:nvPr/>
        </p:nvSpPr>
        <p:spPr>
          <a:xfrm>
            <a:off x="1943809" y="1787794"/>
            <a:ext cx="6812507" cy="2462213"/>
          </a:xfrm>
          <a:prstGeom prst="rect">
            <a:avLst/>
          </a:prstGeom>
          <a:noFill/>
        </p:spPr>
        <p:txBody>
          <a:bodyPr wrap="square" rtlCol="0">
            <a:spAutoFit/>
          </a:bodyPr>
          <a:lstStyle/>
          <a:p>
            <a:pPr marL="800100" lvl="1" indent="-342900">
              <a:spcAft>
                <a:spcPts val="600"/>
              </a:spcAft>
              <a:buFont typeface="Arial"/>
              <a:buChar char="•"/>
            </a:pPr>
            <a:r>
              <a:rPr lang="en-US" sz="2400" dirty="0" smtClean="0">
                <a:solidFill>
                  <a:prstClr val="black"/>
                </a:solidFill>
                <a:latin typeface="Century Gothic"/>
                <a:cs typeface="Century Gothic"/>
              </a:rPr>
              <a:t>DNA sequencing is becoming vastly faster and more affordable </a:t>
            </a:r>
          </a:p>
          <a:p>
            <a:pPr marL="800100" lvl="1" indent="-342900">
              <a:spcAft>
                <a:spcPts val="600"/>
              </a:spcAft>
              <a:buFont typeface="Arial"/>
              <a:buChar char="•"/>
            </a:pPr>
            <a:r>
              <a:rPr lang="en-US" sz="2400" dirty="0" smtClean="0">
                <a:solidFill>
                  <a:prstClr val="black"/>
                </a:solidFill>
                <a:latin typeface="Century Gothic"/>
                <a:cs typeface="Century Gothic"/>
              </a:rPr>
              <a:t>Generating data is no longer the bottleneck, understanding it is</a:t>
            </a:r>
          </a:p>
          <a:p>
            <a:pPr marL="800100" lvl="1" indent="-342900">
              <a:spcAft>
                <a:spcPts val="600"/>
              </a:spcAft>
              <a:buFont typeface="Arial"/>
              <a:buChar char="•"/>
            </a:pPr>
            <a:r>
              <a:rPr lang="en-US" sz="2400" dirty="0" smtClean="0">
                <a:solidFill>
                  <a:prstClr val="black"/>
                </a:solidFill>
                <a:latin typeface="Century Gothic"/>
                <a:cs typeface="Century Gothic"/>
              </a:rPr>
              <a:t>Bioinformatics types should be in high demand in the near future</a:t>
            </a:r>
            <a:endParaRPr lang="en-US" sz="2400" dirty="0">
              <a:solidFill>
                <a:prstClr val="black"/>
              </a:solidFill>
              <a:latin typeface="Century Gothic"/>
              <a:cs typeface="Century Gothic"/>
            </a:endParaRPr>
          </a:p>
        </p:txBody>
      </p:sp>
    </p:spTree>
    <p:extLst>
      <p:ext uri="{BB962C8B-B14F-4D97-AF65-F5344CB8AC3E}">
        <p14:creationId xmlns:p14="http://schemas.microsoft.com/office/powerpoint/2010/main" val="3576375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297093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6812507" cy="1846659"/>
          </a:xfrm>
          <a:prstGeom prst="rect">
            <a:avLst/>
          </a:prstGeom>
          <a:noFill/>
        </p:spPr>
        <p:txBody>
          <a:bodyPr wrap="square" rtlCol="0">
            <a:spAutoFit/>
          </a:bodyPr>
          <a:lstStyle/>
          <a:p>
            <a:pPr>
              <a:spcAft>
                <a:spcPts val="600"/>
              </a:spcAft>
            </a:pPr>
            <a:r>
              <a:rPr lang="en-US" sz="3200" b="1" dirty="0" smtClean="0">
                <a:solidFill>
                  <a:prstClr val="black"/>
                </a:solidFill>
                <a:latin typeface="Century Gothic"/>
                <a:cs typeface="Century Gothic"/>
              </a:rPr>
              <a:t>Epilogue</a:t>
            </a:r>
            <a:endParaRPr lang="en-US" sz="3200" b="1" dirty="0">
              <a:solidFill>
                <a:prstClr val="black"/>
              </a:solidFill>
              <a:latin typeface="Century Gothic"/>
              <a:cs typeface="Century Gothic"/>
            </a:endParaRPr>
          </a:p>
          <a:p>
            <a:pPr>
              <a:spcAft>
                <a:spcPts val="600"/>
              </a:spcAft>
            </a:pPr>
            <a:endParaRPr lang="en-US" sz="2400" dirty="0">
              <a:solidFill>
                <a:prstClr val="black"/>
              </a:solidFill>
              <a:latin typeface="Calibri"/>
              <a:cs typeface="Century Gothic"/>
            </a:endParaRPr>
          </a:p>
          <a:p>
            <a:pPr>
              <a:spcAft>
                <a:spcPts val="600"/>
              </a:spcAft>
            </a:pPr>
            <a:r>
              <a:rPr lang="en-US" sz="2400" dirty="0" smtClean="0">
                <a:solidFill>
                  <a:prstClr val="black"/>
                </a:solidFill>
                <a:latin typeface="Calibri"/>
                <a:cs typeface="Century Gothic"/>
              </a:rPr>
              <a:t>So should we really still be sequencing more </a:t>
            </a:r>
            <a:r>
              <a:rPr lang="en-US" sz="2400" dirty="0" err="1" smtClean="0">
                <a:solidFill>
                  <a:prstClr val="black"/>
                </a:solidFill>
                <a:latin typeface="Calibri"/>
                <a:cs typeface="Century Gothic"/>
              </a:rPr>
              <a:t>mycobacteriophage</a:t>
            </a:r>
            <a:r>
              <a:rPr lang="en-US" sz="2400" dirty="0" smtClean="0">
                <a:solidFill>
                  <a:prstClr val="black"/>
                </a:solidFill>
                <a:latin typeface="Calibri"/>
                <a:cs typeface="Century Gothic"/>
              </a:rPr>
              <a:t> genomes?  We have 250+…</a:t>
            </a:r>
            <a:endParaRPr lang="en-US" sz="2400" dirty="0">
              <a:solidFill>
                <a:prstClr val="black"/>
              </a:solidFill>
              <a:latin typeface="Calibri"/>
              <a:cs typeface="Century Gothic"/>
            </a:endParaRPr>
          </a:p>
        </p:txBody>
      </p:sp>
    </p:spTree>
    <p:extLst>
      <p:ext uri="{BB962C8B-B14F-4D97-AF65-F5344CB8AC3E}">
        <p14:creationId xmlns:p14="http://schemas.microsoft.com/office/powerpoint/2010/main" val="362102365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600200"/>
            <a:ext cx="6172200" cy="609600"/>
          </a:xfrm>
          <a:effectLst/>
        </p:spPr>
        <p:txBody>
          <a:bodyPr>
            <a:normAutofit/>
          </a:bodyPr>
          <a:lstStyle/>
          <a:p>
            <a:r>
              <a:rPr lang="en-US" sz="2800" b="1" dirty="0" smtClean="0">
                <a:solidFill>
                  <a:srgbClr val="000000"/>
                </a:solidFill>
                <a:effectLst/>
              </a:rPr>
              <a:t>Chimps vs. Humans</a:t>
            </a:r>
            <a:endParaRPr lang="en-US" sz="2800" b="1" dirty="0">
              <a:solidFill>
                <a:srgbClr val="000000"/>
              </a:solidFill>
              <a:effectLst/>
            </a:endParaRPr>
          </a:p>
        </p:txBody>
      </p:sp>
      <p:sp>
        <p:nvSpPr>
          <p:cNvPr id="9" name="Title 1"/>
          <p:cNvSpPr txBox="1">
            <a:spLocks/>
          </p:cNvSpPr>
          <p:nvPr/>
        </p:nvSpPr>
        <p:spPr>
          <a:xfrm>
            <a:off x="3327400" y="3362960"/>
            <a:ext cx="3556000" cy="924234"/>
          </a:xfrm>
          <a:prstGeom prst="rect">
            <a:avLst/>
          </a:prstGeom>
          <a:effectLst/>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j-lt"/>
                <a:ea typeface="+mj-ea"/>
                <a:cs typeface="+mj-cs"/>
              </a:rPr>
              <a:t>Cluster A vs. Cluster B Mycobacteriophages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sp>
        <p:nvSpPr>
          <p:cNvPr id="13" name="Title 1"/>
          <p:cNvSpPr txBox="1">
            <a:spLocks/>
          </p:cNvSpPr>
          <p:nvPr/>
        </p:nvSpPr>
        <p:spPr>
          <a:xfrm>
            <a:off x="1981200" y="533400"/>
            <a:ext cx="6172200" cy="924234"/>
          </a:xfrm>
          <a:prstGeom prst="rect">
            <a:avLst/>
          </a:prstGeom>
          <a:effectLst/>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At the DNA level…</a:t>
            </a:r>
            <a:endParaRPr kumimoji="0" lang="en-US" sz="32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16" name="Rounded Rectangle 15"/>
          <p:cNvSpPr/>
          <p:nvPr/>
        </p:nvSpPr>
        <p:spPr>
          <a:xfrm>
            <a:off x="3429000" y="2362200"/>
            <a:ext cx="3352800" cy="838200"/>
          </a:xfrm>
          <a:prstGeom prst="roundRect">
            <a:avLst/>
          </a:prstGeom>
          <a:solidFill>
            <a:srgbClr val="CCFFCC"/>
          </a:solidFill>
          <a:ln>
            <a:solidFill>
              <a:schemeClr val="tx1"/>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&gt; 95% similar</a:t>
            </a:r>
            <a:endParaRPr lang="en-US" sz="2400" b="1" dirty="0">
              <a:solidFill>
                <a:schemeClr val="tx1"/>
              </a:solidFill>
            </a:endParaRPr>
          </a:p>
        </p:txBody>
      </p:sp>
      <p:sp>
        <p:nvSpPr>
          <p:cNvPr id="17" name="Rounded Rectangle 16"/>
          <p:cNvSpPr/>
          <p:nvPr/>
        </p:nvSpPr>
        <p:spPr>
          <a:xfrm>
            <a:off x="3429000" y="4419600"/>
            <a:ext cx="3352800" cy="838200"/>
          </a:xfrm>
          <a:prstGeom prst="roundRect">
            <a:avLst/>
          </a:prstGeom>
          <a:solidFill>
            <a:schemeClr val="accent2">
              <a:lumMod val="20000"/>
              <a:lumOff val="80000"/>
            </a:schemeClr>
          </a:solidFill>
          <a:ln>
            <a:solidFill>
              <a:schemeClr val="tx1"/>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&lt; 50% similar</a:t>
            </a:r>
            <a:endParaRPr lang="en-US" sz="2400" b="1" dirty="0">
              <a:solidFill>
                <a:schemeClr val="tx1"/>
              </a:solidFill>
            </a:endParaRPr>
          </a:p>
        </p:txBody>
      </p:sp>
      <p:sp>
        <p:nvSpPr>
          <p:cNvPr id="18" name="Title 1"/>
          <p:cNvSpPr txBox="1">
            <a:spLocks/>
          </p:cNvSpPr>
          <p:nvPr/>
        </p:nvSpPr>
        <p:spPr>
          <a:xfrm>
            <a:off x="3886200" y="5334000"/>
            <a:ext cx="4267200" cy="924234"/>
          </a:xfrm>
          <a:prstGeom prst="rect">
            <a:avLst/>
          </a:prstGeom>
          <a:effectLst/>
        </p:spPr>
        <p:txBody>
          <a:bodyPr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…but that’s just one pair of clusters</a:t>
            </a:r>
            <a:r>
              <a:rPr lang="en-US" sz="2000" b="1" dirty="0" smtClean="0">
                <a:solidFill>
                  <a:schemeClr val="tx1">
                    <a:lumMod val="65000"/>
                    <a:lumOff val="35000"/>
                  </a:schemeClr>
                </a:solidFill>
                <a:latin typeface="+mj-lt"/>
                <a:ea typeface="+mj-ea"/>
                <a:cs typeface="+mj-cs"/>
              </a:rPr>
              <a:t>, how many are there?</a:t>
            </a:r>
            <a:endParaRPr kumimoji="0" lang="en-US" sz="20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3568828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7" grpId="0" animBg="1"/>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3941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DNA Sequencing over Time</a:t>
            </a:r>
          </a:p>
        </p:txBody>
      </p:sp>
      <p:sp>
        <p:nvSpPr>
          <p:cNvPr id="4" name="TextBox 3"/>
          <p:cNvSpPr txBox="1"/>
          <p:nvPr/>
        </p:nvSpPr>
        <p:spPr>
          <a:xfrm>
            <a:off x="1760929" y="5240676"/>
            <a:ext cx="6812507" cy="369332"/>
          </a:xfrm>
          <a:prstGeom prst="rect">
            <a:avLst/>
          </a:prstGeom>
          <a:noFill/>
        </p:spPr>
        <p:txBody>
          <a:bodyPr wrap="square" rtlCol="0">
            <a:spAutoFit/>
          </a:bodyPr>
          <a:lstStyle/>
          <a:p>
            <a:pPr algn="ctr"/>
            <a:r>
              <a:rPr lang="en-US" dirty="0">
                <a:solidFill>
                  <a:prstClr val="black"/>
                </a:solidFill>
                <a:latin typeface="Century Gothic"/>
                <a:cs typeface="Century Gothic"/>
              </a:rPr>
              <a:t>f</a:t>
            </a:r>
            <a:r>
              <a:rPr lang="en-US" dirty="0" smtClean="0">
                <a:solidFill>
                  <a:prstClr val="black"/>
                </a:solidFill>
                <a:latin typeface="Century Gothic"/>
                <a:cs typeface="Century Gothic"/>
              </a:rPr>
              <a:t>rom</a:t>
            </a:r>
            <a:r>
              <a:rPr lang="en-US" b="1" dirty="0" smtClean="0">
                <a:solidFill>
                  <a:prstClr val="black"/>
                </a:solidFill>
                <a:latin typeface="Century Gothic"/>
                <a:cs typeface="Century Gothic"/>
              </a:rPr>
              <a:t> </a:t>
            </a:r>
            <a:r>
              <a:rPr lang="en-US" i="1" dirty="0" smtClean="0">
                <a:solidFill>
                  <a:prstClr val="black"/>
                </a:solidFill>
                <a:latin typeface="Century Gothic"/>
                <a:cs typeface="Century Gothic"/>
              </a:rPr>
              <a:t>The Economist</a:t>
            </a:r>
          </a:p>
        </p:txBody>
      </p:sp>
      <p:pic>
        <p:nvPicPr>
          <p:cNvPr id="3" name="Picture 2" descr="PhagesCluster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322" y="0"/>
            <a:ext cx="6948237" cy="6858000"/>
          </a:xfrm>
          <a:prstGeom prst="rect">
            <a:avLst/>
          </a:prstGeom>
        </p:spPr>
      </p:pic>
    </p:spTree>
    <p:extLst>
      <p:ext uri="{BB962C8B-B14F-4D97-AF65-F5344CB8AC3E}">
        <p14:creationId xmlns:p14="http://schemas.microsoft.com/office/powerpoint/2010/main" val="425331178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50819973"/>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Lowest</a:t>
                      </a:r>
                      <a:r>
                        <a:rPr lang="en-US" baseline="0" dirty="0" smtClean="0"/>
                        <a:t> error rate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Long read length (~750 bp)</a:t>
                      </a:r>
                    </a:p>
                    <a:p>
                      <a:endParaRPr lang="en-US" baseline="0" dirty="0" smtClean="0"/>
                    </a:p>
                    <a:p>
                      <a:r>
                        <a:rPr lang="en-US" baseline="0" dirty="0" smtClean="0"/>
                        <a:t>Can target a primer</a:t>
                      </a:r>
                      <a:endParaRPr lang="en-US" dirty="0"/>
                    </a:p>
                  </a:txBody>
                  <a:tcPr marL="182880" marR="182880" marT="91440" marB="91440">
                    <a:solidFill>
                      <a:schemeClr val="bg1">
                        <a:lumMod val="85000"/>
                      </a:schemeClr>
                    </a:solidFill>
                  </a:tcPr>
                </a:tc>
                <a:tc>
                  <a:txBody>
                    <a:bodyPr/>
                    <a:lstStyle/>
                    <a:p>
                      <a:r>
                        <a:rPr lang="en-US" dirty="0" smtClean="0"/>
                        <a:t>High cost per base</a:t>
                      </a:r>
                    </a:p>
                    <a:p>
                      <a:endParaRPr lang="en-US" dirty="0" smtClean="0"/>
                    </a:p>
                    <a:p>
                      <a:r>
                        <a:rPr lang="en-US" dirty="0" smtClean="0"/>
                        <a:t>Long time to generate data</a:t>
                      </a:r>
                    </a:p>
                    <a:p>
                      <a:endParaRPr lang="en-US" dirty="0" smtClean="0"/>
                    </a:p>
                    <a:p>
                      <a:r>
                        <a:rPr lang="en-US" dirty="0" smtClean="0"/>
                        <a:t>Need for cloning</a:t>
                      </a:r>
                    </a:p>
                    <a:p>
                      <a:endParaRPr lang="en-US" dirty="0" smtClean="0"/>
                    </a:p>
                    <a:p>
                      <a:r>
                        <a:rPr lang="en-US" dirty="0" smtClean="0"/>
                        <a:t>Amount of data per run</a:t>
                      </a:r>
                    </a:p>
                  </a:txBody>
                  <a:tcPr marL="182880" marR="182880" marT="91440" marB="91440">
                    <a:solidFill>
                      <a:schemeClr val="bg1">
                        <a:lumMod val="85000"/>
                      </a:schemeClr>
                    </a:solidFill>
                  </a:tcPr>
                </a:tc>
              </a:tr>
            </a:tbl>
          </a:graphicData>
        </a:graphic>
      </p:graphicFrame>
      <p:sp>
        <p:nvSpPr>
          <p:cNvPr id="6" name="TextBox 5"/>
          <p:cNvSpPr txBox="1"/>
          <p:nvPr/>
        </p:nvSpPr>
        <p:spPr>
          <a:xfrm>
            <a:off x="3555021" y="1371600"/>
            <a:ext cx="3070071" cy="523220"/>
          </a:xfrm>
          <a:prstGeom prst="rect">
            <a:avLst/>
          </a:prstGeom>
          <a:noFill/>
        </p:spPr>
        <p:txBody>
          <a:bodyPr wrap="none" rtlCol="0">
            <a:spAutoFit/>
          </a:bodyPr>
          <a:lstStyle/>
          <a:p>
            <a:pPr algn="ctr"/>
            <a:r>
              <a:rPr lang="en-US" sz="2800" b="1" dirty="0">
                <a:solidFill>
                  <a:prstClr val="black"/>
                </a:solidFill>
                <a:latin typeface="Gill Sans MT"/>
              </a:rPr>
              <a:t>Sanger</a:t>
            </a:r>
            <a:r>
              <a:rPr lang="en-US" sz="2800" dirty="0">
                <a:solidFill>
                  <a:prstClr val="black"/>
                </a:solidFill>
                <a:latin typeface="Gill Sans MT"/>
              </a:rPr>
              <a:t> Sequencing</a:t>
            </a:r>
          </a:p>
        </p:txBody>
      </p:sp>
    </p:spTree>
    <p:extLst>
      <p:ext uri="{BB962C8B-B14F-4D97-AF65-F5344CB8AC3E}">
        <p14:creationId xmlns:p14="http://schemas.microsoft.com/office/powerpoint/2010/main" val="418023872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4049407884"/>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a:t>
                      </a:r>
                      <a:r>
                        <a:rPr lang="en-US" baseline="0" dirty="0" smtClean="0"/>
                        <a:t> error rate</a:t>
                      </a:r>
                    </a:p>
                    <a:p>
                      <a:endParaRPr lang="en-US" baseline="0" dirty="0" smtClean="0"/>
                    </a:p>
                    <a:p>
                      <a:r>
                        <a:rPr lang="en-US" baseline="0" dirty="0" smtClean="0"/>
                        <a:t>Medium read length</a:t>
                      </a:r>
                    </a:p>
                    <a:p>
                      <a:r>
                        <a:rPr lang="en-US" baseline="0" dirty="0" smtClean="0"/>
                        <a:t>(~400-600 bp)</a:t>
                      </a:r>
                    </a:p>
                    <a:p>
                      <a:endParaRPr lang="en-US" baseline="0" dirty="0" smtClean="0"/>
                    </a:p>
                  </a:txBody>
                  <a:tcPr marL="182880" marR="182880" marT="91440" marB="91440">
                    <a:solidFill>
                      <a:schemeClr val="bg1">
                        <a:lumMod val="85000"/>
                      </a:schemeClr>
                    </a:solidFill>
                  </a:tcPr>
                </a:tc>
                <a:tc>
                  <a:txBody>
                    <a:bodyPr/>
                    <a:lstStyle/>
                    <a:p>
                      <a:r>
                        <a:rPr lang="en-US" dirty="0" smtClean="0"/>
                        <a:t>Relatively high cost per base</a:t>
                      </a:r>
                    </a:p>
                    <a:p>
                      <a:endParaRPr lang="en-US" dirty="0" smtClean="0"/>
                    </a:p>
                    <a:p>
                      <a:r>
                        <a:rPr lang="en-US" dirty="0" smtClean="0"/>
                        <a:t>Must run at</a:t>
                      </a:r>
                      <a:r>
                        <a:rPr lang="en-US" baseline="0" dirty="0" smtClean="0"/>
                        <a:t> large scale</a:t>
                      </a:r>
                      <a:endParaRPr lang="en-US" dirty="0" smtClean="0"/>
                    </a:p>
                    <a:p>
                      <a:endParaRPr lang="en-US" dirty="0" smtClean="0"/>
                    </a:p>
                    <a:p>
                      <a:r>
                        <a:rPr lang="en-US" dirty="0" smtClean="0"/>
                        <a:t>Medium</a:t>
                      </a:r>
                      <a:r>
                        <a:rPr lang="en-US" baseline="0" dirty="0" smtClean="0"/>
                        <a:t>/high startup costs</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842748" y="1371600"/>
            <a:ext cx="2494618" cy="523220"/>
          </a:xfrm>
          <a:prstGeom prst="rect">
            <a:avLst/>
          </a:prstGeom>
          <a:noFill/>
        </p:spPr>
        <p:txBody>
          <a:bodyPr wrap="none" rtlCol="0">
            <a:spAutoFit/>
          </a:bodyPr>
          <a:lstStyle/>
          <a:p>
            <a:pPr algn="ctr"/>
            <a:r>
              <a:rPr lang="en-US" sz="2800" b="1" dirty="0">
                <a:solidFill>
                  <a:prstClr val="black"/>
                </a:solidFill>
                <a:latin typeface="Gill Sans MT"/>
              </a:rPr>
              <a:t>454 </a:t>
            </a:r>
            <a:r>
              <a:rPr lang="en-US" sz="2800" dirty="0">
                <a:solidFill>
                  <a:prstClr val="black"/>
                </a:solidFill>
                <a:latin typeface="Gill Sans MT"/>
              </a:rPr>
              <a:t>Sequencing</a:t>
            </a:r>
          </a:p>
        </p:txBody>
      </p:sp>
    </p:spTree>
    <p:extLst>
      <p:ext uri="{BB962C8B-B14F-4D97-AF65-F5344CB8AC3E}">
        <p14:creationId xmlns:p14="http://schemas.microsoft.com/office/powerpoint/2010/main" val="108175530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2144656"/>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baseline="0" dirty="0" smtClean="0"/>
                        <a:t>Low startup costs</a:t>
                      </a:r>
                    </a:p>
                    <a:p>
                      <a:endParaRPr lang="en-US" baseline="0" dirty="0" smtClean="0"/>
                    </a:p>
                    <a:p>
                      <a:r>
                        <a:rPr lang="en-US" baseline="0" dirty="0" smtClean="0"/>
                        <a:t>Scalable (10 – 1000 Mb of data per run)</a:t>
                      </a:r>
                    </a:p>
                    <a:p>
                      <a:endParaRPr lang="en-US" baseline="0" dirty="0" smtClean="0"/>
                    </a:p>
                    <a:p>
                      <a:r>
                        <a:rPr lang="en-US" baseline="0" dirty="0" smtClean="0"/>
                        <a:t>Medium/low cost per base</a:t>
                      </a:r>
                    </a:p>
                    <a:p>
                      <a:endParaRPr lang="en-US" baseline="0" dirty="0" smtClean="0"/>
                    </a:p>
                    <a:p>
                      <a:r>
                        <a:rPr lang="en-US" baseline="0" dirty="0" smtClean="0"/>
                        <a:t>Low error rate</a:t>
                      </a:r>
                    </a:p>
                    <a:p>
                      <a:endParaRPr lang="en-US" baseline="0" dirty="0" smtClean="0"/>
                    </a:p>
                    <a:p>
                      <a:r>
                        <a:rPr lang="en-US" baseline="0" dirty="0" smtClean="0"/>
                        <a:t>Fast runs (&lt;3 hours)</a:t>
                      </a:r>
                    </a:p>
                  </a:txBody>
                  <a:tcPr marL="182880" marR="182880" marT="91440" marB="91440">
                    <a:solidFill>
                      <a:schemeClr val="bg1">
                        <a:lumMod val="85000"/>
                      </a:schemeClr>
                    </a:solidFill>
                  </a:tcPr>
                </a:tc>
                <a:tc>
                  <a:txBody>
                    <a:bodyPr/>
                    <a:lstStyle/>
                    <a:p>
                      <a:r>
                        <a:rPr lang="en-US" dirty="0" smtClean="0"/>
                        <a:t>New, developing technology</a:t>
                      </a:r>
                    </a:p>
                    <a:p>
                      <a:endParaRPr lang="en-US" dirty="0" smtClean="0"/>
                    </a:p>
                    <a:p>
                      <a:r>
                        <a:rPr lang="en-US" dirty="0" smtClean="0"/>
                        <a:t>Cost not as low as </a:t>
                      </a:r>
                      <a:r>
                        <a:rPr lang="en-US" dirty="0" err="1" smtClean="0"/>
                        <a:t>Illumina</a:t>
                      </a:r>
                      <a:endParaRPr lang="en-US" dirty="0" smtClean="0"/>
                    </a:p>
                    <a:p>
                      <a:endParaRPr lang="en-US" dirty="0" smtClean="0"/>
                    </a:p>
                    <a:p>
                      <a:r>
                        <a:rPr lang="en-US" dirty="0" smtClean="0"/>
                        <a:t>Read</a:t>
                      </a:r>
                      <a:r>
                        <a:rPr lang="en-US" baseline="0" dirty="0" smtClean="0"/>
                        <a:t> lengths only ~100-200 bp so far</a:t>
                      </a:r>
                      <a:endParaRPr lang="en-US" dirty="0" smtClean="0"/>
                    </a:p>
                    <a:p>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207451" y="1371600"/>
            <a:ext cx="3765223" cy="523220"/>
          </a:xfrm>
          <a:prstGeom prst="rect">
            <a:avLst/>
          </a:prstGeom>
          <a:noFill/>
        </p:spPr>
        <p:txBody>
          <a:bodyPr wrap="none" rtlCol="0">
            <a:spAutoFit/>
          </a:bodyPr>
          <a:lstStyle/>
          <a:p>
            <a:pPr algn="ctr"/>
            <a:r>
              <a:rPr lang="en-US" sz="2800" b="1" dirty="0">
                <a:solidFill>
                  <a:prstClr val="black"/>
                </a:solidFill>
                <a:latin typeface="Gill Sans MT"/>
              </a:rPr>
              <a:t>Ion Torrent </a:t>
            </a:r>
            <a:r>
              <a:rPr lang="en-US" sz="2800" dirty="0">
                <a:solidFill>
                  <a:prstClr val="black"/>
                </a:solidFill>
                <a:latin typeface="Gill Sans MT"/>
              </a:rPr>
              <a:t>Sequencing</a:t>
            </a:r>
          </a:p>
        </p:txBody>
      </p:sp>
    </p:spTree>
    <p:extLst>
      <p:ext uri="{BB962C8B-B14F-4D97-AF65-F5344CB8AC3E}">
        <p14:creationId xmlns:p14="http://schemas.microsoft.com/office/powerpoint/2010/main" val="425164147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4067895138"/>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a:t>
                      </a:r>
                      <a:r>
                        <a:rPr lang="en-US" baseline="0" dirty="0" smtClean="0"/>
                        <a:t> error rate</a:t>
                      </a:r>
                    </a:p>
                    <a:p>
                      <a:endParaRPr lang="en-US" baseline="0" dirty="0" smtClean="0"/>
                    </a:p>
                    <a:p>
                      <a:r>
                        <a:rPr lang="en-US" baseline="0" dirty="0" smtClean="0"/>
                        <a:t>Lowest cost per base</a:t>
                      </a:r>
                    </a:p>
                    <a:p>
                      <a:endParaRPr lang="en-US" baseline="0" dirty="0" smtClean="0"/>
                    </a:p>
                    <a:p>
                      <a:r>
                        <a:rPr lang="en-US" baseline="0" dirty="0" smtClean="0"/>
                        <a:t>Tons of data</a:t>
                      </a:r>
                    </a:p>
                  </a:txBody>
                  <a:tcPr marL="182880" marR="182880" marT="91440" marB="91440">
                    <a:solidFill>
                      <a:schemeClr val="bg1">
                        <a:lumMod val="85000"/>
                      </a:schemeClr>
                    </a:solidFill>
                  </a:tcPr>
                </a:tc>
                <a:tc>
                  <a:txBody>
                    <a:bodyPr/>
                    <a:lstStyle/>
                    <a:p>
                      <a:r>
                        <a:rPr lang="en-US" dirty="0" smtClean="0"/>
                        <a:t>Must run at</a:t>
                      </a:r>
                      <a:r>
                        <a:rPr lang="en-US" baseline="0" dirty="0" smtClean="0"/>
                        <a:t> very large scale</a:t>
                      </a:r>
                      <a:endParaRPr lang="en-US" dirty="0" smtClean="0"/>
                    </a:p>
                    <a:p>
                      <a:endParaRPr lang="en-US" dirty="0" smtClean="0"/>
                    </a:p>
                    <a:p>
                      <a:r>
                        <a:rPr lang="en-US" baseline="0" dirty="0" smtClean="0"/>
                        <a:t>Short read length</a:t>
                      </a:r>
                    </a:p>
                    <a:p>
                      <a:r>
                        <a:rPr lang="en-US" baseline="0" dirty="0" smtClean="0"/>
                        <a:t>(50-75 bp)</a:t>
                      </a:r>
                    </a:p>
                    <a:p>
                      <a:endParaRPr lang="en-US" dirty="0" smtClean="0"/>
                    </a:p>
                    <a:p>
                      <a:r>
                        <a:rPr lang="en-US" dirty="0" smtClean="0"/>
                        <a:t>Runs take</a:t>
                      </a:r>
                      <a:r>
                        <a:rPr lang="en-US" baseline="0" dirty="0" smtClean="0"/>
                        <a:t> multiple days</a:t>
                      </a:r>
                    </a:p>
                    <a:p>
                      <a:endParaRPr lang="en-US" baseline="0" dirty="0" smtClean="0"/>
                    </a:p>
                    <a:p>
                      <a:r>
                        <a:rPr lang="en-US" baseline="0" dirty="0" smtClean="0"/>
                        <a:t>High startup costs</a:t>
                      </a:r>
                    </a:p>
                    <a:p>
                      <a:endParaRPr lang="en-US" baseline="0" dirty="0" smtClean="0"/>
                    </a:p>
                    <a:p>
                      <a:r>
                        <a:rPr lang="en-US" baseline="0" dirty="0" smtClean="0"/>
                        <a:t>De Novo assembly difficult</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457552" y="1371600"/>
            <a:ext cx="3265012" cy="523220"/>
          </a:xfrm>
          <a:prstGeom prst="rect">
            <a:avLst/>
          </a:prstGeom>
          <a:noFill/>
        </p:spPr>
        <p:txBody>
          <a:bodyPr wrap="none" rtlCol="0">
            <a:spAutoFit/>
          </a:bodyPr>
          <a:lstStyle/>
          <a:p>
            <a:pPr algn="ctr"/>
            <a:r>
              <a:rPr lang="en-US" sz="2800" b="1" dirty="0" err="1">
                <a:solidFill>
                  <a:prstClr val="black"/>
                </a:solidFill>
                <a:latin typeface="Gill Sans MT"/>
              </a:rPr>
              <a:t>Illumina</a:t>
            </a:r>
            <a:r>
              <a:rPr lang="en-US" sz="2800" b="1" dirty="0">
                <a:solidFill>
                  <a:prstClr val="black"/>
                </a:solidFill>
                <a:latin typeface="Gill Sans MT"/>
              </a:rPr>
              <a:t> </a:t>
            </a:r>
            <a:r>
              <a:rPr lang="en-US" sz="2800" dirty="0">
                <a:solidFill>
                  <a:prstClr val="black"/>
                </a:solidFill>
                <a:latin typeface="Gill Sans MT"/>
              </a:rPr>
              <a:t>Sequencing</a:t>
            </a:r>
          </a:p>
        </p:txBody>
      </p:sp>
    </p:spTree>
    <p:extLst>
      <p:ext uri="{BB962C8B-B14F-4D97-AF65-F5344CB8AC3E}">
        <p14:creationId xmlns:p14="http://schemas.microsoft.com/office/powerpoint/2010/main" val="1252490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33299853"/>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84821873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Can use single molecule</a:t>
                      </a:r>
                      <a:r>
                        <a:rPr lang="en-US" baseline="0" dirty="0" smtClean="0"/>
                        <a:t> as template</a:t>
                      </a:r>
                    </a:p>
                    <a:p>
                      <a:endParaRPr lang="en-US" baseline="0" dirty="0" smtClean="0"/>
                    </a:p>
                    <a:p>
                      <a:r>
                        <a:rPr lang="en-US" baseline="0" dirty="0" smtClean="0"/>
                        <a:t>Potential for very long reads</a:t>
                      </a:r>
                    </a:p>
                    <a:p>
                      <a:r>
                        <a:rPr lang="en-US" baseline="0" dirty="0" smtClean="0"/>
                        <a:t>(several kb+)</a:t>
                      </a:r>
                    </a:p>
                    <a:p>
                      <a:endParaRPr lang="en-US" baseline="0" dirty="0" smtClean="0"/>
                    </a:p>
                  </a:txBody>
                  <a:tcPr marL="182880" marR="182880" marT="91440" marB="91440">
                    <a:solidFill>
                      <a:schemeClr val="bg1">
                        <a:lumMod val="85000"/>
                      </a:schemeClr>
                    </a:solidFill>
                  </a:tcPr>
                </a:tc>
                <a:tc>
                  <a:txBody>
                    <a:bodyPr/>
                    <a:lstStyle/>
                    <a:p>
                      <a:r>
                        <a:rPr lang="en-US" dirty="0" smtClean="0"/>
                        <a:t>High error rate (~10-15%) </a:t>
                      </a:r>
                    </a:p>
                    <a:p>
                      <a:endParaRPr lang="en-US" dirty="0" smtClean="0"/>
                    </a:p>
                    <a:p>
                      <a:r>
                        <a:rPr lang="en-US" dirty="0" smtClean="0"/>
                        <a:t>Medium/high cost per base</a:t>
                      </a:r>
                    </a:p>
                    <a:p>
                      <a:endParaRPr lang="en-US" baseline="0" dirty="0" smtClean="0"/>
                    </a:p>
                    <a:p>
                      <a:r>
                        <a:rPr lang="en-US" baseline="0" dirty="0" smtClean="0"/>
                        <a:t>High startup costs</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561436" y="1371600"/>
            <a:ext cx="3057247" cy="523220"/>
          </a:xfrm>
          <a:prstGeom prst="rect">
            <a:avLst/>
          </a:prstGeom>
          <a:noFill/>
        </p:spPr>
        <p:txBody>
          <a:bodyPr wrap="none" rtlCol="0">
            <a:spAutoFit/>
          </a:bodyPr>
          <a:lstStyle/>
          <a:p>
            <a:pPr algn="ctr"/>
            <a:r>
              <a:rPr lang="en-US" sz="2800" b="1" dirty="0" err="1">
                <a:solidFill>
                  <a:prstClr val="black"/>
                </a:solidFill>
                <a:latin typeface="Gill Sans MT"/>
              </a:rPr>
              <a:t>PacBio</a:t>
            </a:r>
            <a:r>
              <a:rPr lang="en-US" sz="2800" b="1" dirty="0">
                <a:solidFill>
                  <a:prstClr val="black"/>
                </a:solidFill>
                <a:latin typeface="Gill Sans MT"/>
              </a:rPr>
              <a:t> </a:t>
            </a:r>
            <a:r>
              <a:rPr lang="en-US" sz="2800" dirty="0">
                <a:solidFill>
                  <a:prstClr val="black"/>
                </a:solidFill>
                <a:latin typeface="Gill Sans MT"/>
              </a:rPr>
              <a:t>Sequencing</a:t>
            </a:r>
          </a:p>
        </p:txBody>
      </p:sp>
    </p:spTree>
    <p:extLst>
      <p:ext uri="{BB962C8B-B14F-4D97-AF65-F5344CB8AC3E}">
        <p14:creationId xmlns:p14="http://schemas.microsoft.com/office/powerpoint/2010/main" val="782294448"/>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3381</TotalTime>
  <Words>3939</Words>
  <Application>Microsoft Macintosh PowerPoint</Application>
  <PresentationFormat>On-screen Show (4:3)</PresentationFormat>
  <Paragraphs>914</Paragraphs>
  <Slides>90</Slides>
  <Notes>6</Notes>
  <HiddenSlides>0</HiddenSlides>
  <MMClips>0</MMClips>
  <ScaleCrop>false</ScaleCrop>
  <HeadingPairs>
    <vt:vector size="4" baseType="variant">
      <vt:variant>
        <vt:lpstr>Theme</vt:lpstr>
      </vt:variant>
      <vt:variant>
        <vt:i4>3</vt:i4>
      </vt:variant>
      <vt:variant>
        <vt:lpstr>Slide Titles</vt:lpstr>
      </vt:variant>
      <vt:variant>
        <vt:i4>90</vt:i4>
      </vt:variant>
    </vt:vector>
  </HeadingPairs>
  <TitlesOfParts>
    <vt:vector size="93" baseType="lpstr">
      <vt:lpstr>Office Theme</vt:lpstr>
      <vt:lpstr>1_Office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Shotgun Genome Sequencing</vt:lpstr>
      <vt:lpstr>Shotgun Genome Sequencing</vt:lpstr>
      <vt:lpstr>All the King’s horses and all the King’s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Sanger Sequencing Reactions</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vt:lpstr>
      <vt:lpstr>Sanger Sequencing Output</vt:lpstr>
      <vt:lpstr>Sanger Throughput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 Torrent Sequencing</vt:lpstr>
      <vt:lpstr>Ion Torrent Sequencing</vt:lpstr>
      <vt:lpstr>Ion Torrent Sequencing</vt:lpstr>
      <vt:lpstr>Ion Torrent Sequencing</vt:lpstr>
      <vt:lpstr>Ion Torrent Sequencing</vt:lpstr>
      <vt:lpstr>Illumina Sequencing</vt:lpstr>
      <vt:lpstr>Next-Gen Sequencing</vt:lpstr>
      <vt:lpstr>PowerPoint Presentation</vt:lpstr>
      <vt:lpstr>PowerPoint Presentation</vt:lpstr>
      <vt:lpstr>PowerPoint Presentation</vt:lpstr>
      <vt:lpstr>PowerPoint Presentation</vt:lpstr>
      <vt:lpstr>Single Molecule Sequencing</vt:lpstr>
      <vt:lpstr>PowerPoint Presentation</vt:lpstr>
      <vt:lpstr>PowerPoint Presentation</vt:lpstr>
      <vt:lpstr>PowerPoint Presentation</vt:lpstr>
      <vt:lpstr>PowerPoint Presentation</vt:lpstr>
      <vt:lpstr>PowerPoint Presentation</vt:lpstr>
      <vt:lpstr>PowerPoint Presentation</vt:lpstr>
      <vt:lpstr>Chimps vs. Humans</vt:lpstr>
      <vt:lpstr>PowerPoint Presentation</vt:lpstr>
      <vt:lpstr>Comparing Different Technologies</vt:lpstr>
      <vt:lpstr>Comparing Different Technologies</vt:lpstr>
      <vt:lpstr>Comparing Different Technologies</vt:lpstr>
      <vt:lpstr>Comparing Different Technologies</vt:lpstr>
      <vt:lpstr>Comparing Different Technologies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Russell</dc:creator>
  <cp:lastModifiedBy>Dan Russell</cp:lastModifiedBy>
  <cp:revision>113</cp:revision>
  <dcterms:created xsi:type="dcterms:W3CDTF">2011-12-15T03:15:48Z</dcterms:created>
  <dcterms:modified xsi:type="dcterms:W3CDTF">2012-09-07T18:52:43Z</dcterms:modified>
</cp:coreProperties>
</file>