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62" r:id="rId2"/>
  </p:sldMasterIdLst>
  <p:notesMasterIdLst>
    <p:notesMasterId r:id="rId47"/>
  </p:notesMasterIdLst>
  <p:handoutMasterIdLst>
    <p:handoutMasterId r:id="rId48"/>
  </p:handoutMasterIdLst>
  <p:sldIdLst>
    <p:sldId id="345" r:id="rId3"/>
    <p:sldId id="346" r:id="rId4"/>
    <p:sldId id="347" r:id="rId5"/>
    <p:sldId id="348" r:id="rId6"/>
    <p:sldId id="349" r:id="rId7"/>
    <p:sldId id="350" r:id="rId8"/>
    <p:sldId id="352" r:id="rId9"/>
    <p:sldId id="353" r:id="rId10"/>
    <p:sldId id="351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86" r:id="rId19"/>
    <p:sldId id="375" r:id="rId20"/>
    <p:sldId id="387" r:id="rId21"/>
    <p:sldId id="388" r:id="rId22"/>
    <p:sldId id="389" r:id="rId23"/>
    <p:sldId id="361" r:id="rId24"/>
    <p:sldId id="363" r:id="rId25"/>
    <p:sldId id="377" r:id="rId26"/>
    <p:sldId id="378" r:id="rId27"/>
    <p:sldId id="392" r:id="rId28"/>
    <p:sldId id="390" r:id="rId29"/>
    <p:sldId id="391" r:id="rId30"/>
    <p:sldId id="364" r:id="rId31"/>
    <p:sldId id="385" r:id="rId32"/>
    <p:sldId id="368" r:id="rId33"/>
    <p:sldId id="381" r:id="rId34"/>
    <p:sldId id="382" r:id="rId35"/>
    <p:sldId id="383" r:id="rId36"/>
    <p:sldId id="384" r:id="rId37"/>
    <p:sldId id="374" r:id="rId38"/>
    <p:sldId id="365" r:id="rId39"/>
    <p:sldId id="366" r:id="rId40"/>
    <p:sldId id="394" r:id="rId41"/>
    <p:sldId id="395" r:id="rId42"/>
    <p:sldId id="396" r:id="rId43"/>
    <p:sldId id="379" r:id="rId44"/>
    <p:sldId id="380" r:id="rId45"/>
    <p:sldId id="393" r:id="rId46"/>
  </p:sldIdLst>
  <p:sldSz cx="9144000" cy="6858000" type="letter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642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594" y="-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kumimoji="0" sz="1200"/>
            </a:lvl1pPr>
          </a:lstStyle>
          <a:p>
            <a:r>
              <a:rPr lang="en-US"/>
              <a:t>David M. Rocke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kumimoji="0" sz="1200"/>
            </a:lvl1pPr>
          </a:lstStyle>
          <a:p>
            <a:fld id="{94719BE9-3B3C-4DBA-AEDC-DE73EAF39BF7}" type="datetime1">
              <a:rPr lang="en-US" smtClean="0"/>
              <a:t>5/24/2015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kumimoji="0" sz="1200"/>
            </a:lvl1pPr>
          </a:lstStyle>
          <a:p>
            <a:r>
              <a:rPr lang="en-US"/>
              <a:t>Sources of Variation in Microarray Data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kumimoji="0" sz="1200"/>
            </a:lvl1pPr>
          </a:lstStyle>
          <a:p>
            <a:fld id="{28E05C9C-B804-4719-873F-EA684E75BE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42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kumimoji="0"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kumimoji="0" sz="1200"/>
            </a:lvl1pPr>
          </a:lstStyle>
          <a:p>
            <a:fld id="{5988A639-87B7-4B66-B223-13B012FF92D8}" type="datetime1">
              <a:rPr lang="en-US" smtClean="0"/>
              <a:t>5/24/2015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kumimoji="0" sz="1200"/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kumimoji="0" sz="1200"/>
            </a:lvl1pPr>
          </a:lstStyle>
          <a:p>
            <a:fld id="{3877A4EB-9870-4E8E-BB9E-5949C43374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7928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FB85DEF-A120-47B1-950F-6D0A37486B24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7BF56D-AFAD-4C64-AF2E-3069E42361B3}" type="slidenum">
              <a:rPr lang="en-US"/>
              <a:pPr/>
              <a:t>1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80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FC91345-FE0C-4B79-B582-4BC7E54D591A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4793F-EA71-4ADE-9708-D610B41616A0}" type="slidenum">
              <a:rPr lang="en-US"/>
              <a:pPr/>
              <a:t>10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18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9D4617C-B6AE-4BE6-B57A-B0E2217917CB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B796D-CCFB-4561-B885-F784832F25C3}" type="slidenum">
              <a:rPr lang="en-US"/>
              <a:pPr/>
              <a:t>11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28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6E8C9F3-A54F-42AA-8DBF-D1477434F424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F7370-1052-4D33-A38A-B8575293A885}" type="slidenum">
              <a:rPr lang="en-US"/>
              <a:pPr/>
              <a:t>12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02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280BEA2-70E6-408C-BB55-13E25F9AB2B5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64561-3AB1-40CA-A3AC-AABD57363664}" type="slidenum">
              <a:rPr lang="en-US"/>
              <a:pPr/>
              <a:t>13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3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7671943-2A2C-43B1-A159-43F548D7B9C8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A3C96-B67E-4A86-AF0C-AF18961C4A6D}" type="slidenum">
              <a:rPr lang="en-US"/>
              <a:pPr/>
              <a:t>14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38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0939B15-BFA1-4B84-97F7-779A3098D02C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E1C52-54EE-4FB3-8581-545C464EF258}" type="slidenum">
              <a:rPr lang="en-US"/>
              <a:pPr/>
              <a:t>15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76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0B538B8-C508-463F-A065-BE024C90C57B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DBA08-25F2-48B5-818B-55404F6BD3F1}" type="slidenum">
              <a:rPr lang="en-US"/>
              <a:pPr/>
              <a:t>16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2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C1B540E-9C82-4C5D-8A74-5031EE1948F1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59686-EB4A-41BD-A99B-8A9719833E94}" type="slidenum">
              <a:rPr lang="en-US"/>
              <a:pPr/>
              <a:t>18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59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5D7D19D-3F8A-47AF-A279-BF4ABA22296E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F80292-B546-433D-B825-AC509144C3B5}" type="slidenum">
              <a:rPr lang="en-US"/>
              <a:pPr/>
              <a:t>22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35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F935615-1B65-4304-AF95-61449CE50A54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F1F42-010E-4FAE-ACF5-A9392C67FF2E}" type="slidenum">
              <a:rPr lang="en-US"/>
              <a:pPr/>
              <a:t>23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20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CE8B19A-02F6-41DD-9C52-AE2F4F4E5E05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95AD7-10FB-447E-AF85-EEEBFF9278B1}" type="slidenum">
              <a:rPr lang="en-US"/>
              <a:pPr/>
              <a:t>2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CBCE665-96DF-4459-8F22-20BEE9FA8EEA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1B860-9536-426E-9224-F781E2DC07D9}" type="slidenum">
              <a:rPr lang="en-US"/>
              <a:pPr/>
              <a:t>24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32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CFE80CC-7086-4090-A3DC-1F0DA682B858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F7952-7EBA-4CA8-982E-84A2F4DC1A1F}" type="slidenum">
              <a:rPr lang="en-US"/>
              <a:pPr/>
              <a:t>25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90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E9DDE2E-11C6-4C77-826E-428B17874609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1B860-9536-426E-9224-F781E2DC07D9}" type="slidenum">
              <a:rPr lang="en-US"/>
              <a:pPr/>
              <a:t>26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16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B322528-68A8-40B5-9F20-2200110A6892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1B860-9536-426E-9224-F781E2DC07D9}" type="slidenum">
              <a:rPr lang="en-US"/>
              <a:pPr/>
              <a:t>27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6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29A7290-3D9A-4B14-A870-4537EE0810A0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1B860-9536-426E-9224-F781E2DC07D9}" type="slidenum">
              <a:rPr lang="en-US"/>
              <a:pPr/>
              <a:t>28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67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5CC2A1F-BC0D-4B92-8B4B-BC9C3801AAF0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36C134-246B-4DA4-8659-0F47B0872186}" type="slidenum">
              <a:rPr lang="en-US"/>
              <a:pPr/>
              <a:t>29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44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3581B1E-0C47-44DD-A3E9-3EF861C5EE2E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E7478-97CC-4A66-8059-95ADABDD23BD}" type="slidenum">
              <a:rPr lang="en-US"/>
              <a:pPr/>
              <a:t>30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116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9872D4D-D7B8-4037-A278-0D2433712724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005F1-A7C2-4DC2-8310-11F8E7058AA4}" type="slidenum">
              <a:rPr lang="en-US"/>
              <a:pPr/>
              <a:t>31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62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A1C057E-C662-420F-9C02-8F9248F4CEFC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3969C-3E32-45BD-8D27-50580D6ABA86}" type="slidenum">
              <a:rPr lang="en-US"/>
              <a:pPr/>
              <a:t>32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98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10FAD62-9E10-46DE-AB52-1CBA616C0180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4673A-FF23-413A-ABBF-9AC60A1273B2}" type="slidenum">
              <a:rPr lang="en-US"/>
              <a:pPr/>
              <a:t>33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2F9FD32-F3D2-4B08-BA63-B408121E7238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D931F-B308-4B5D-9E39-05A3CB0B5060}" type="slidenum">
              <a:rPr lang="en-US"/>
              <a:pPr/>
              <a:t>3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77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416E51D-F315-4971-9677-20918E86631C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2CEB1-5FBD-4F03-BC43-6AC56B1ED0E2}" type="slidenum">
              <a:rPr lang="en-US"/>
              <a:pPr/>
              <a:t>34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4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3CC68F0-4AFC-4277-885B-74BD21F8E9C6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B8D82-C8F0-4C7A-8662-9B7FB5FC2DEF}" type="slidenum">
              <a:rPr lang="en-US"/>
              <a:pPr/>
              <a:t>35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352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C36B23A-A9D0-4757-A0A1-99CBC70E31DB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1915C-29F7-464B-A45C-D01498E2A671}" type="slidenum">
              <a:rPr lang="en-US"/>
              <a:pPr/>
              <a:t>36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310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6312651-C95C-43FE-9F20-0B1B38C6E9E3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568BC-4B9F-4BC1-A587-13AC81D09927}" type="slidenum">
              <a:rPr lang="en-US"/>
              <a:pPr/>
              <a:t>37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82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AC4253B-B78E-42EA-81C8-7CA322D45362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035F1-128A-4754-B58B-558410AAC6ED}" type="slidenum">
              <a:rPr lang="en-US"/>
              <a:pPr/>
              <a:t>38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153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3E61280-843F-4111-B17B-1D9558BA6367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80E707-CD76-4FD3-BC22-8878095B7CBF}" type="slidenum">
              <a:rPr lang="en-US"/>
              <a:pPr/>
              <a:t>42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862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F0BD95E-9D62-4460-A12C-33C9CA444E22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63AA2-3DAE-4D4C-884C-680D6EE8A063}" type="slidenum">
              <a:rPr lang="en-US"/>
              <a:pPr/>
              <a:t>43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57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3B55A55-3551-4D46-88F9-5EC3F6CC37AE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2EA37-FB91-4C30-8DFF-02940BA40CCE}" type="slidenum">
              <a:rPr lang="en-US"/>
              <a:pPr/>
              <a:t>4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4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17EA2F9-3EFF-4968-8250-8F087CA65659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C5353-8809-47BA-9241-7D2B150DD344}" type="slidenum">
              <a:rPr lang="en-US"/>
              <a:pPr/>
              <a:t>5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02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28BAA92-6394-4C31-9D00-D43D73B569B7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C3922-6149-47A5-8DE5-C6168D0ABF87}" type="slidenum">
              <a:rPr lang="en-US"/>
              <a:pPr/>
              <a:t>6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58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7E82BC5-2AED-4DA0-B74C-437B89D3B063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2AFC0-A283-4BFE-9F98-D3F1C9ADA6D9}" type="slidenum">
              <a:rPr lang="en-US"/>
              <a:pPr/>
              <a:t>7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02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805C3FF-AEFA-4C11-9205-ED5445A58382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02AC1-A9E0-4A5E-A59B-A4C80A90D7FA}" type="slidenum">
              <a:rPr lang="en-US"/>
              <a:pPr/>
              <a:t>8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42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B10E1BC-B0AA-4C49-9BAB-DA824FFCB298}" type="datetime1">
              <a:rPr lang="en-US" smtClean="0"/>
              <a:t>5/24/2015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A417F-C19E-4F5C-A107-EDD3D317BEBD}" type="slidenum">
              <a:rPr lang="en-US"/>
              <a:pPr/>
              <a:t>9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5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0DD1D4-246B-4F7D-AC81-90D060693C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52FFE-0EA6-41C6-94E8-FEF01115FE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F09A4-4EC9-4AB3-9D5E-691847D6E5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D1D4-246B-4F7D-AC81-90D060693C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69E5-6644-4F47-8C06-ED37B4CF8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D6A6-F444-4DA3-8A14-C5D259773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FAF0-34FE-4FBD-AB38-E86B695C5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33C1-E9FD-4933-851E-71A5BC052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BEC6-7A08-4499-AB51-3CB4D9516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D997-BAC5-40BB-8183-6C618960B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8CD8-4E90-4D49-B66C-F8E3A1A66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169E5-6644-4F47-8C06-ED37B4CF86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B3758A-B780-4409-AB49-1B56F40357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2FFE-0EA6-41C6-94E8-FEF01115F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09A4-4EC9-4AB3-9D5E-691847D6E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6D6A6-F444-4DA3-8A14-C5D259773B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4FAF0-34FE-4FBD-AB38-E86B695C5E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F33C1-E9FD-4933-851E-71A5BC052B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BBEC6-7A08-4499-AB51-3CB4D95162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0D997-BAC5-40BB-8183-6C618960B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8CD8-4E90-4D49-B66C-F8E3A1A66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3758A-B780-4409-AB49-1B56F4035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C03344-3707-4529-B9E4-D742BC449C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C03344-3707-4529-B9E4-D742BC449C7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Cluster Analysis</a:t>
            </a: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SPH 247</a:t>
            </a:r>
            <a:endParaRPr lang="en-US" dirty="0"/>
          </a:p>
          <a:p>
            <a:r>
              <a:rPr lang="en-US" dirty="0"/>
              <a:t>Statistical Analysis of</a:t>
            </a:r>
          </a:p>
          <a:p>
            <a:r>
              <a:rPr lang="en-US" dirty="0"/>
              <a:t>Laboratory Data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D1D4-246B-4F7D-AC81-90D060693CC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Mahalanobis Distance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Mahalanobis</a:t>
            </a:r>
            <a:r>
              <a:rPr lang="en-US" dirty="0"/>
              <a:t> distance is a kind of weighted Euclidean distance</a:t>
            </a:r>
          </a:p>
          <a:p>
            <a:r>
              <a:rPr lang="en-US" dirty="0"/>
              <a:t>It produces distance contours of the same shape as a data distribution</a:t>
            </a:r>
          </a:p>
          <a:p>
            <a:r>
              <a:rPr lang="en-US" dirty="0"/>
              <a:t>It is often more appropriate than Euclidean </a:t>
            </a:r>
            <a:r>
              <a:rPr lang="en-US" dirty="0" smtClean="0"/>
              <a:t>distance when there are not too many variables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DAD9-B845-4E8A-AC55-C4A492536938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76A8-E05D-4C9F-AF60-0D33343A8A01}" type="slidenum">
              <a:rPr lang="en-US"/>
              <a:pPr/>
              <a:t>11</a:t>
            </a:fld>
            <a:endParaRPr lang="en-US"/>
          </a:p>
        </p:txBody>
      </p:sp>
      <p:pic>
        <p:nvPicPr>
          <p:cNvPr id="429058" name="Picture 2" descr="clus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28612"/>
            <a:ext cx="6156325" cy="6148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542D-80F3-4DA9-BFC0-BA49550C9004}" type="slidenum">
              <a:rPr lang="en-US"/>
              <a:pPr/>
              <a:t>12</a:t>
            </a:fld>
            <a:endParaRPr lang="en-US"/>
          </a:p>
        </p:txBody>
      </p:sp>
      <p:pic>
        <p:nvPicPr>
          <p:cNvPr id="430082" name="Picture 2" descr="clu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28612"/>
            <a:ext cx="6156325" cy="6148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B582-7593-481D-AEF3-3467664D1AFE}" type="slidenum">
              <a:rPr lang="en-US"/>
              <a:pPr/>
              <a:t>13</a:t>
            </a:fld>
            <a:endParaRPr lang="en-US"/>
          </a:p>
        </p:txBody>
      </p:sp>
      <p:pic>
        <p:nvPicPr>
          <p:cNvPr id="431106" name="Picture 2" descr="clus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28612"/>
            <a:ext cx="6156325" cy="6148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Non-Metric Measures of Similarity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common measure of similarity used for microarray data is the (absolute) correlation.</a:t>
            </a:r>
          </a:p>
          <a:p>
            <a:pPr>
              <a:lnSpc>
                <a:spcPct val="90000"/>
              </a:lnSpc>
            </a:pPr>
            <a:r>
              <a:rPr lang="en-US" dirty="0"/>
              <a:t>This rates two data vectors as similar if they move up and down together, without worrying about their absolute magnitudes</a:t>
            </a:r>
          </a:p>
          <a:p>
            <a:pPr>
              <a:lnSpc>
                <a:spcPct val="90000"/>
              </a:lnSpc>
            </a:pPr>
            <a:r>
              <a:rPr lang="en-US" dirty="0"/>
              <a:t>This is not a metric, since if violates several of the required properties</a:t>
            </a:r>
          </a:p>
          <a:p>
            <a:pPr>
              <a:lnSpc>
                <a:spcPct val="90000"/>
              </a:lnSpc>
            </a:pPr>
            <a:r>
              <a:rPr lang="en-US" dirty="0"/>
              <a:t>We </a:t>
            </a:r>
            <a:r>
              <a:rPr lang="en-US" dirty="0" smtClean="0"/>
              <a:t>could use </a:t>
            </a:r>
            <a:r>
              <a:rPr lang="en-US" dirty="0"/>
              <a:t>1 - |</a:t>
            </a:r>
            <a:r>
              <a:rPr lang="el-GR" dirty="0">
                <a:cs typeface="Arial" pitchFamily="34" charset="0"/>
              </a:rPr>
              <a:t>ρ</a:t>
            </a:r>
            <a:r>
              <a:rPr lang="en-US" dirty="0">
                <a:cs typeface="Arial" pitchFamily="34" charset="0"/>
              </a:rPr>
              <a:t>| as the “distance”</a:t>
            </a:r>
            <a:endParaRPr lang="el-GR" dirty="0"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EB50-85AF-4297-AEA2-1202C7B4F3AE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Agglomerative Hierarchical Clustering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We start with all data items as individuals</a:t>
            </a:r>
          </a:p>
          <a:p>
            <a:r>
              <a:rPr lang="en-US" sz="2800"/>
              <a:t>In step 1, we join the two closest individuals</a:t>
            </a:r>
          </a:p>
          <a:p>
            <a:r>
              <a:rPr lang="en-US" sz="2800"/>
              <a:t>In each subsequent step, we join the two closest individuals or clusters</a:t>
            </a:r>
          </a:p>
          <a:p>
            <a:r>
              <a:rPr lang="en-US" sz="2800"/>
              <a:t>This requires defining the distance between two groups as a number that can be compared to the distance between individuals</a:t>
            </a:r>
          </a:p>
          <a:p>
            <a:r>
              <a:rPr lang="en-US" sz="2800"/>
              <a:t>We can use the R commands </a:t>
            </a:r>
            <a:r>
              <a:rPr lang="en-US" sz="2800">
                <a:latin typeface="Courier New" pitchFamily="49" charset="0"/>
              </a:rPr>
              <a:t>hclust </a:t>
            </a:r>
            <a:r>
              <a:rPr lang="en-US" sz="2800"/>
              <a:t>or</a:t>
            </a:r>
            <a:r>
              <a:rPr lang="en-US" sz="2800">
                <a:latin typeface="Courier New" pitchFamily="49" charset="0"/>
              </a:rPr>
              <a:t> agnes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22F4-E459-4B66-A0F3-2FEDE734A32A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Distances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i="1"/>
              <a:t>Complete link</a:t>
            </a:r>
            <a:r>
              <a:rPr lang="en-US" sz="2800"/>
              <a:t> clustering defines the distance between two groups as the maximum distance between any element of one group and any of the other</a:t>
            </a:r>
          </a:p>
          <a:p>
            <a:pPr>
              <a:lnSpc>
                <a:spcPct val="80000"/>
              </a:lnSpc>
            </a:pPr>
            <a:r>
              <a:rPr lang="en-US" sz="2800" i="1"/>
              <a:t>Single link</a:t>
            </a:r>
            <a:r>
              <a:rPr lang="en-US" sz="2800"/>
              <a:t> clustering defines the distance between two groups as the minimum distance between any element of one group and any of the other</a:t>
            </a:r>
          </a:p>
          <a:p>
            <a:pPr>
              <a:lnSpc>
                <a:spcPct val="80000"/>
              </a:lnSpc>
            </a:pPr>
            <a:r>
              <a:rPr lang="en-US" sz="2800" i="1"/>
              <a:t>Average link</a:t>
            </a:r>
            <a:r>
              <a:rPr lang="en-US" sz="2800"/>
              <a:t> clustering defines the distance between two groups as the mean distance between elements of one group and elements of the other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889E-9568-4968-B2A4-A0755CA94B45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69E5-6644-4F47-8C06-ED37B4CF863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4008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751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949D-00DD-478B-A178-270B58EEB20E}" type="slidenum">
              <a:rPr lang="en-US"/>
              <a:pPr/>
              <a:t>18</a:t>
            </a:fld>
            <a:endParaRPr lang="en-US"/>
          </a:p>
        </p:txBody>
      </p:sp>
      <p:sp>
        <p:nvSpPr>
          <p:cNvPr id="449538" name="Text Box 2"/>
          <p:cNvSpPr txBox="1">
            <a:spLocks noChangeArrowheads="1"/>
          </p:cNvSpPr>
          <p:nvPr/>
        </p:nvSpPr>
        <p:spPr bwMode="auto">
          <a:xfrm>
            <a:off x="212725" y="1219200"/>
            <a:ext cx="707757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</a:rPr>
              <a:t>iris.d</a:t>
            </a:r>
            <a:r>
              <a:rPr lang="en-US" sz="1800" dirty="0">
                <a:latin typeface="Courier New" pitchFamily="49" charset="0"/>
              </a:rPr>
              <a:t> &lt;- dist(iris[,1:4])</a:t>
            </a:r>
          </a:p>
          <a:p>
            <a:r>
              <a:rPr lang="en-US" sz="1800" dirty="0">
                <a:latin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</a:rPr>
              <a:t>iris.hc</a:t>
            </a:r>
            <a:r>
              <a:rPr lang="en-US" sz="1800" dirty="0">
                <a:latin typeface="Courier New" pitchFamily="49" charset="0"/>
              </a:rPr>
              <a:t> &lt;- </a:t>
            </a:r>
            <a:r>
              <a:rPr lang="en-US" sz="1800" dirty="0" err="1">
                <a:latin typeface="Courier New" pitchFamily="49" charset="0"/>
              </a:rPr>
              <a:t>hclust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iris.d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r>
              <a:rPr lang="en-US" sz="1800" dirty="0" smtClean="0">
                <a:latin typeface="Courier New" pitchFamily="49" charset="0"/>
              </a:rPr>
              <a:t>&gt; plot(</a:t>
            </a:r>
            <a:r>
              <a:rPr lang="en-US" sz="1800" dirty="0" err="1" smtClean="0">
                <a:latin typeface="Courier New" pitchFamily="49" charset="0"/>
              </a:rPr>
              <a:t>iris.hc</a:t>
            </a:r>
            <a:r>
              <a:rPr lang="en-US" sz="1800" dirty="0" smtClean="0">
                <a:latin typeface="Courier New" pitchFamily="49" charset="0"/>
              </a:rPr>
              <a:t>)</a:t>
            </a:r>
          </a:p>
          <a:p>
            <a:r>
              <a:rPr lang="en-US" sz="1800" dirty="0" smtClean="0">
                <a:latin typeface="Courier New" pitchFamily="49" charset="0"/>
              </a:rPr>
              <a:t>&gt; par(pin=c(10,5))</a:t>
            </a:r>
          </a:p>
          <a:p>
            <a:r>
              <a:rPr lang="en-US" sz="1800" dirty="0">
                <a:latin typeface="Courier New" pitchFamily="49" charset="0"/>
              </a:rPr>
              <a:t>&gt; par(</a:t>
            </a:r>
            <a:r>
              <a:rPr lang="en-US" sz="1800" dirty="0" err="1">
                <a:latin typeface="Courier New" pitchFamily="49" charset="0"/>
              </a:rPr>
              <a:t>cex</a:t>
            </a:r>
            <a:r>
              <a:rPr lang="en-US" sz="1800" dirty="0">
                <a:latin typeface="Courier New" pitchFamily="49" charset="0"/>
              </a:rPr>
              <a:t>=.8)</a:t>
            </a:r>
            <a:endParaRPr lang="en-US" sz="1800" dirty="0" smtClean="0">
              <a:latin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</a:rPr>
              <a:t>&gt; plot(</a:t>
            </a:r>
            <a:r>
              <a:rPr lang="en-US" sz="1800" dirty="0" err="1" smtClean="0">
                <a:latin typeface="Courier New" pitchFamily="49" charset="0"/>
              </a:rPr>
              <a:t>iris.hc,labels</a:t>
            </a:r>
            <a:r>
              <a:rPr lang="en-US" sz="1800" dirty="0" smtClean="0">
                <a:latin typeface="Courier New" pitchFamily="49" charset="0"/>
              </a:rPr>
              <a:t>=rep(c</a:t>
            </a:r>
            <a:r>
              <a:rPr lang="en-US" sz="1800" dirty="0">
                <a:latin typeface="Courier New" pitchFamily="49" charset="0"/>
              </a:rPr>
              <a:t>("S","C","I"),each=50</a:t>
            </a:r>
            <a:r>
              <a:rPr lang="en-US" sz="1800" dirty="0" smtClean="0">
                <a:latin typeface="Courier New" pitchFamily="49" charset="0"/>
              </a:rPr>
              <a:t>),</a:t>
            </a:r>
          </a:p>
          <a:p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xlab</a:t>
            </a:r>
            <a:r>
              <a:rPr lang="en-US" sz="1800" dirty="0">
                <a:latin typeface="Courier New" pitchFamily="49" charset="0"/>
              </a:rPr>
              <a:t>="",sub="",</a:t>
            </a:r>
            <a:r>
              <a:rPr lang="en-US" sz="1800" dirty="0" err="1">
                <a:latin typeface="Courier New" pitchFamily="49" charset="0"/>
              </a:rPr>
              <a:t>ylab</a:t>
            </a:r>
            <a:r>
              <a:rPr lang="en-US" sz="1800" dirty="0">
                <a:latin typeface="Courier New" pitchFamily="49" charset="0"/>
              </a:rPr>
              <a:t>="",main="Iris Cluster Plot</a:t>
            </a:r>
            <a:r>
              <a:rPr lang="en-US" sz="1800" dirty="0" smtClean="0">
                <a:latin typeface="Courier New" pitchFamily="49" charset="0"/>
              </a:rPr>
              <a:t>")</a:t>
            </a:r>
          </a:p>
          <a:p>
            <a:endParaRPr lang="en-US" sz="1800" dirty="0" smtClean="0"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  <a:p>
            <a:endParaRPr lang="en-US" sz="1800" dirty="0" smtClean="0">
              <a:latin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</a:rPr>
              <a:t>&gt; plot(</a:t>
            </a:r>
            <a:r>
              <a:rPr lang="en-US" sz="1800" dirty="0" err="1" smtClean="0">
                <a:latin typeface="Courier New" pitchFamily="49" charset="0"/>
              </a:rPr>
              <a:t>hclust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dist</a:t>
            </a:r>
            <a:r>
              <a:rPr lang="en-US" sz="1800" dirty="0" smtClean="0">
                <a:latin typeface="Courier New" pitchFamily="49" charset="0"/>
              </a:rPr>
              <a:t>(t(</a:t>
            </a:r>
            <a:r>
              <a:rPr lang="en-US" sz="1800" dirty="0" err="1" smtClean="0">
                <a:latin typeface="Courier New" pitchFamily="49" charset="0"/>
              </a:rPr>
              <a:t>exprs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eset.lmg</a:t>
            </a:r>
            <a:r>
              <a:rPr lang="en-US" sz="1800" dirty="0" smtClean="0">
                <a:latin typeface="Courier New" pitchFamily="49" charset="0"/>
              </a:rPr>
              <a:t>)))))</a:t>
            </a:r>
          </a:p>
          <a:p>
            <a:r>
              <a:rPr lang="en-US" sz="1800" dirty="0">
                <a:latin typeface="Courier New" pitchFamily="49" charset="0"/>
              </a:rPr>
              <a:t>&gt; plot(</a:t>
            </a:r>
            <a:r>
              <a:rPr lang="en-US" sz="1800" dirty="0" err="1">
                <a:latin typeface="Courier New" pitchFamily="49" charset="0"/>
              </a:rPr>
              <a:t>hclust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as.dist</a:t>
            </a:r>
            <a:r>
              <a:rPr lang="en-US" sz="1800" dirty="0">
                <a:latin typeface="Courier New" pitchFamily="49" charset="0"/>
              </a:rPr>
              <a:t>(1-cor(</a:t>
            </a:r>
            <a:r>
              <a:rPr lang="en-US" sz="1800" dirty="0" err="1">
                <a:latin typeface="Courier New" pitchFamily="49" charset="0"/>
              </a:rPr>
              <a:t>exprs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eset.lmg</a:t>
            </a:r>
            <a:r>
              <a:rPr lang="en-US" sz="1800" dirty="0">
                <a:latin typeface="Courier New" pitchFamily="49" charset="0"/>
              </a:rPr>
              <a:t>))^2)))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D997-BAC5-40BB-8183-6C618960BE6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04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Supervised and Unsupervised Learning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Logistic regression and Fisher’s LDA and QDA are examples of supervised learning.</a:t>
            </a:r>
          </a:p>
          <a:p>
            <a:pPr>
              <a:lnSpc>
                <a:spcPct val="90000"/>
              </a:lnSpc>
            </a:pPr>
            <a:r>
              <a:rPr lang="en-US"/>
              <a:t>This means that there is a ‘training set’ which contains known classifications into groups that can be used to derive a classification rule.</a:t>
            </a:r>
          </a:p>
          <a:p>
            <a:pPr>
              <a:lnSpc>
                <a:spcPct val="90000"/>
              </a:lnSpc>
            </a:pPr>
            <a:r>
              <a:rPr lang="en-US"/>
              <a:t>This can be then evaluated on a ‘test set’, or this can be done repeatedly using cross validation.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25B7-5605-4748-817D-1601FBF720CE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D997-BAC5-40BB-8183-6C618960BE6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4008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571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D997-BAC5-40BB-8183-6C618960BE6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4008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058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Divisive Clustering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Divisive clustering begins with the whole data set as a cluster, and considers dividing it into </a:t>
            </a:r>
            <a:r>
              <a:rPr lang="en-US" i="1"/>
              <a:t>k</a:t>
            </a:r>
            <a:r>
              <a:rPr lang="en-US"/>
              <a:t> clusters.</a:t>
            </a:r>
          </a:p>
          <a:p>
            <a:r>
              <a:rPr lang="en-US"/>
              <a:t>Usually this is done to optimize some criterion such as the ratio of the within cluster variation to the between cluster variation</a:t>
            </a:r>
          </a:p>
          <a:p>
            <a:r>
              <a:rPr lang="en-US"/>
              <a:t>The choice of </a:t>
            </a:r>
            <a:r>
              <a:rPr lang="en-US" i="1"/>
              <a:t>k</a:t>
            </a:r>
            <a:r>
              <a:rPr lang="en-US"/>
              <a:t> is important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07F-7C1A-4BF4-8181-6D5397AA5A3E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K-means is a widely used divisive algorithm (R command </a:t>
            </a:r>
            <a:r>
              <a:rPr lang="en-US" dirty="0" err="1">
                <a:latin typeface="Courier New" pitchFamily="49" charset="0"/>
              </a:rPr>
              <a:t>kmeans</a:t>
            </a:r>
            <a:r>
              <a:rPr lang="en-US" dirty="0"/>
              <a:t>)</a:t>
            </a:r>
          </a:p>
          <a:p>
            <a:r>
              <a:rPr lang="en-US" dirty="0"/>
              <a:t>Its major weakness is that it uses Euclidean distance</a:t>
            </a:r>
          </a:p>
          <a:p>
            <a:r>
              <a:rPr lang="en-US" dirty="0"/>
              <a:t>Some other routines in R for divisive clustering include </a:t>
            </a:r>
            <a:r>
              <a:rPr lang="en-US" dirty="0" err="1">
                <a:latin typeface="Courier New" pitchFamily="49" charset="0"/>
              </a:rPr>
              <a:t>agnes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fanny </a:t>
            </a:r>
            <a:r>
              <a:rPr lang="en-US" dirty="0"/>
              <a:t>in the</a:t>
            </a:r>
            <a:r>
              <a:rPr lang="en-US" dirty="0">
                <a:latin typeface="Courier New" pitchFamily="49" charset="0"/>
              </a:rPr>
              <a:t> cluster</a:t>
            </a:r>
            <a:r>
              <a:rPr lang="en-US" dirty="0"/>
              <a:t> package</a:t>
            </a:r>
            <a:r>
              <a:rPr lang="en-US" dirty="0">
                <a:latin typeface="Courier New" pitchFamily="49" charset="0"/>
              </a:rPr>
              <a:t> (library(cluster))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596E-3DE2-48E1-B7E4-A2933714762B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D2F5-7655-40B9-A80B-D81BE632BF76}" type="slidenum">
              <a:rPr lang="en-US"/>
              <a:pPr/>
              <a:t>24</a:t>
            </a:fld>
            <a:endParaRPr lang="en-US"/>
          </a:p>
        </p:txBody>
      </p:sp>
      <p:sp>
        <p:nvSpPr>
          <p:cNvPr id="451586" name="Text Box 2"/>
          <p:cNvSpPr txBox="1">
            <a:spLocks noChangeArrowheads="1"/>
          </p:cNvSpPr>
          <p:nvPr/>
        </p:nvSpPr>
        <p:spPr bwMode="auto">
          <a:xfrm>
            <a:off x="441325" y="971550"/>
            <a:ext cx="67373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&gt; iris.km &lt;- </a:t>
            </a:r>
            <a:r>
              <a:rPr lang="en-US" sz="1800" dirty="0" err="1">
                <a:latin typeface="Courier New" pitchFamily="49" charset="0"/>
              </a:rPr>
              <a:t>kmeans</a:t>
            </a:r>
            <a:r>
              <a:rPr lang="en-US" sz="1800" dirty="0">
                <a:latin typeface="Courier New" pitchFamily="49" charset="0"/>
              </a:rPr>
              <a:t>(iris[,1:4],3)</a:t>
            </a:r>
          </a:p>
          <a:p>
            <a:r>
              <a:rPr lang="en-US" sz="1800" dirty="0">
                <a:latin typeface="Courier New" pitchFamily="49" charset="0"/>
              </a:rPr>
              <a:t>&gt; plot(</a:t>
            </a:r>
            <a:r>
              <a:rPr lang="en-US" sz="1800" dirty="0" err="1">
                <a:latin typeface="Courier New" pitchFamily="49" charset="0"/>
              </a:rPr>
              <a:t>prcomp</a:t>
            </a:r>
            <a:r>
              <a:rPr lang="en-US" sz="1800" dirty="0">
                <a:latin typeface="Courier New" pitchFamily="49" charset="0"/>
              </a:rPr>
              <a:t>(iris[,1:4])$</a:t>
            </a:r>
            <a:r>
              <a:rPr lang="en-US" sz="1800" dirty="0" err="1">
                <a:latin typeface="Courier New" pitchFamily="49" charset="0"/>
              </a:rPr>
              <a:t>x,col</a:t>
            </a:r>
            <a:r>
              <a:rPr lang="en-US" sz="1800" dirty="0">
                <a:latin typeface="Courier New" pitchFamily="49" charset="0"/>
              </a:rPr>
              <a:t>=</a:t>
            </a:r>
            <a:r>
              <a:rPr lang="en-US" sz="1800" dirty="0" err="1">
                <a:latin typeface="Courier New" pitchFamily="49" charset="0"/>
              </a:rPr>
              <a:t>iris.km$cluster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r>
              <a:rPr lang="en-US" sz="1800" dirty="0">
                <a:latin typeface="Courier New" pitchFamily="49" charset="0"/>
              </a:rPr>
              <a:t>&gt;</a:t>
            </a:r>
            <a:br>
              <a:rPr lang="en-US" sz="1800" dirty="0">
                <a:latin typeface="Courier New" pitchFamily="49" charset="0"/>
              </a:rPr>
            </a:br>
            <a:r>
              <a:rPr lang="pt-BR" sz="1800" dirty="0">
                <a:latin typeface="Courier New" pitchFamily="49" charset="0"/>
              </a:rPr>
              <a:t>&gt; table(iris.km$cluster,iris[,5])</a:t>
            </a:r>
          </a:p>
          <a:p>
            <a:r>
              <a:rPr lang="pt-BR" sz="1800" dirty="0">
                <a:latin typeface="Courier New" pitchFamily="49" charset="0"/>
              </a:rPr>
              <a:t>   </a:t>
            </a:r>
          </a:p>
          <a:p>
            <a:r>
              <a:rPr lang="pt-BR" sz="1800" dirty="0">
                <a:latin typeface="Courier New" pitchFamily="49" charset="0"/>
              </a:rPr>
              <a:t>    setosa versicolor virginica</a:t>
            </a:r>
          </a:p>
          <a:p>
            <a:r>
              <a:rPr lang="pt-BR" sz="1800" dirty="0">
                <a:latin typeface="Courier New" pitchFamily="49" charset="0"/>
              </a:rPr>
              <a:t>  1  0     48         14       </a:t>
            </a:r>
          </a:p>
          <a:p>
            <a:r>
              <a:rPr lang="pt-BR" sz="1800" dirty="0">
                <a:latin typeface="Courier New" pitchFamily="49" charset="0"/>
              </a:rPr>
              <a:t>  2  0      2         36       </a:t>
            </a:r>
          </a:p>
          <a:p>
            <a:r>
              <a:rPr lang="pt-BR" sz="1800" dirty="0">
                <a:latin typeface="Courier New" pitchFamily="49" charset="0"/>
              </a:rPr>
              <a:t>  3 50      0          0       </a:t>
            </a:r>
          </a:p>
          <a:p>
            <a:r>
              <a:rPr lang="pt-BR" sz="1800" dirty="0">
                <a:latin typeface="Courier New" pitchFamily="49" charset="0"/>
              </a:rPr>
              <a:t>&gt;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EC46-8382-4264-9535-14BE6582A068}" type="slidenum">
              <a:rPr lang="en-US"/>
              <a:pPr/>
              <a:t>25</a:t>
            </a:fld>
            <a:endParaRPr lang="en-US"/>
          </a:p>
        </p:txBody>
      </p:sp>
      <p:pic>
        <p:nvPicPr>
          <p:cNvPr id="452610" name="Picture 2" descr="kmean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75" y="328613"/>
            <a:ext cx="6156325" cy="6148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D2F5-7655-40B9-A80B-D81BE632BF76}" type="slidenum">
              <a:rPr lang="en-US"/>
              <a:pPr/>
              <a:t>26</a:t>
            </a:fld>
            <a:endParaRPr lang="en-US"/>
          </a:p>
        </p:txBody>
      </p:sp>
      <p:sp>
        <p:nvSpPr>
          <p:cNvPr id="451586" name="Text Box 2"/>
          <p:cNvSpPr txBox="1">
            <a:spLocks noChangeArrowheads="1"/>
          </p:cNvSpPr>
          <p:nvPr/>
        </p:nvSpPr>
        <p:spPr bwMode="auto">
          <a:xfrm>
            <a:off x="441325" y="971550"/>
            <a:ext cx="59747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&gt; rice.km2 </a:t>
            </a:r>
            <a:r>
              <a:rPr lang="en-US" sz="1800" dirty="0">
                <a:latin typeface="Courier New" pitchFamily="49" charset="0"/>
              </a:rPr>
              <a:t>&lt;- </a:t>
            </a:r>
            <a:r>
              <a:rPr lang="en-US" sz="1800" dirty="0" err="1">
                <a:latin typeface="Courier New" pitchFamily="49" charset="0"/>
              </a:rPr>
              <a:t>kmeans</a:t>
            </a:r>
            <a:r>
              <a:rPr lang="en-US" sz="1800" dirty="0">
                <a:latin typeface="Courier New" pitchFamily="49" charset="0"/>
              </a:rPr>
              <a:t>(t(</a:t>
            </a:r>
            <a:r>
              <a:rPr lang="en-US" sz="1800" dirty="0" err="1">
                <a:latin typeface="Courier New" pitchFamily="49" charset="0"/>
              </a:rPr>
              <a:t>exprs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eset.lmg</a:t>
            </a:r>
            <a:r>
              <a:rPr lang="en-US" sz="1800" dirty="0">
                <a:latin typeface="Courier New" pitchFamily="49" charset="0"/>
              </a:rPr>
              <a:t>)),2</a:t>
            </a:r>
            <a:r>
              <a:rPr lang="en-US" sz="1800" dirty="0" smtClean="0">
                <a:latin typeface="Courier New" pitchFamily="49" charset="0"/>
              </a:rPr>
              <a:t>)</a:t>
            </a:r>
          </a:p>
          <a:p>
            <a:r>
              <a:rPr lang="en-US" sz="1800" dirty="0" smtClean="0">
                <a:latin typeface="Courier New" pitchFamily="49" charset="0"/>
              </a:rPr>
              <a:t>&gt; rice.km3 </a:t>
            </a:r>
            <a:r>
              <a:rPr lang="en-US" sz="1800" dirty="0">
                <a:latin typeface="Courier New" pitchFamily="49" charset="0"/>
              </a:rPr>
              <a:t>&lt;- </a:t>
            </a:r>
            <a:r>
              <a:rPr lang="en-US" sz="1800" dirty="0" err="1">
                <a:latin typeface="Courier New" pitchFamily="49" charset="0"/>
              </a:rPr>
              <a:t>kmeans</a:t>
            </a:r>
            <a:r>
              <a:rPr lang="en-US" sz="1800" dirty="0">
                <a:latin typeface="Courier New" pitchFamily="49" charset="0"/>
              </a:rPr>
              <a:t>(t(</a:t>
            </a:r>
            <a:r>
              <a:rPr lang="en-US" sz="1800" dirty="0" err="1">
                <a:latin typeface="Courier New" pitchFamily="49" charset="0"/>
              </a:rPr>
              <a:t>exprs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eset.lmg</a:t>
            </a:r>
            <a:r>
              <a:rPr lang="en-US" sz="1800" dirty="0">
                <a:latin typeface="Courier New" pitchFamily="49" charset="0"/>
              </a:rPr>
              <a:t>)),3)</a:t>
            </a:r>
          </a:p>
          <a:p>
            <a:r>
              <a:rPr lang="en-US" sz="1800" dirty="0">
                <a:latin typeface="Courier New" pitchFamily="49" charset="0"/>
              </a:rPr>
              <a:t>&gt; rice.km4 &lt;- </a:t>
            </a:r>
            <a:r>
              <a:rPr lang="en-US" sz="1800" dirty="0" err="1">
                <a:latin typeface="Courier New" pitchFamily="49" charset="0"/>
              </a:rPr>
              <a:t>kmeans</a:t>
            </a:r>
            <a:r>
              <a:rPr lang="en-US" sz="1800" dirty="0">
                <a:latin typeface="Courier New" pitchFamily="49" charset="0"/>
              </a:rPr>
              <a:t>(t(</a:t>
            </a:r>
            <a:r>
              <a:rPr lang="en-US" sz="1800" dirty="0" err="1">
                <a:latin typeface="Courier New" pitchFamily="49" charset="0"/>
              </a:rPr>
              <a:t>exprs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eset.lmg</a:t>
            </a:r>
            <a:r>
              <a:rPr lang="en-US" sz="1800" dirty="0">
                <a:latin typeface="Courier New" pitchFamily="49" charset="0"/>
              </a:rPr>
              <a:t>)),4)</a:t>
            </a:r>
          </a:p>
          <a:p>
            <a:r>
              <a:rPr lang="en-US" sz="1800" dirty="0">
                <a:latin typeface="Courier New" pitchFamily="49" charset="0"/>
              </a:rPr>
              <a:t>&gt; rice.km5 &lt;- </a:t>
            </a:r>
            <a:r>
              <a:rPr lang="en-US" sz="1800" dirty="0" err="1">
                <a:latin typeface="Courier New" pitchFamily="49" charset="0"/>
              </a:rPr>
              <a:t>kmeans</a:t>
            </a:r>
            <a:r>
              <a:rPr lang="en-US" sz="1800" dirty="0">
                <a:latin typeface="Courier New" pitchFamily="49" charset="0"/>
              </a:rPr>
              <a:t>(t(</a:t>
            </a:r>
            <a:r>
              <a:rPr lang="en-US" sz="1800" dirty="0" err="1">
                <a:latin typeface="Courier New" pitchFamily="49" charset="0"/>
              </a:rPr>
              <a:t>exprs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eset.lmg</a:t>
            </a:r>
            <a:r>
              <a:rPr lang="en-US" sz="1800" dirty="0">
                <a:latin typeface="Courier New" pitchFamily="49" charset="0"/>
              </a:rPr>
              <a:t>)),5)</a:t>
            </a:r>
          </a:p>
          <a:p>
            <a:r>
              <a:rPr lang="en-US" sz="1800" dirty="0">
                <a:latin typeface="Courier New" pitchFamily="49" charset="0"/>
              </a:rPr>
              <a:t>&gt; rice.km6 &lt;- </a:t>
            </a:r>
            <a:r>
              <a:rPr lang="en-US" sz="1800" dirty="0" err="1">
                <a:latin typeface="Courier New" pitchFamily="49" charset="0"/>
              </a:rPr>
              <a:t>kmeans</a:t>
            </a:r>
            <a:r>
              <a:rPr lang="en-US" sz="1800" dirty="0">
                <a:latin typeface="Courier New" pitchFamily="49" charset="0"/>
              </a:rPr>
              <a:t>(t(</a:t>
            </a:r>
            <a:r>
              <a:rPr lang="en-US" sz="1800" dirty="0" err="1">
                <a:latin typeface="Courier New" pitchFamily="49" charset="0"/>
              </a:rPr>
              <a:t>exprs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eset.lmg</a:t>
            </a:r>
            <a:r>
              <a:rPr lang="en-US" sz="1800" dirty="0">
                <a:latin typeface="Courier New" pitchFamily="49" charset="0"/>
              </a:rPr>
              <a:t>)),6)</a:t>
            </a:r>
          </a:p>
        </p:txBody>
      </p:sp>
    </p:spTree>
    <p:extLst>
      <p:ext uri="{BB962C8B-B14F-4D97-AF65-F5344CB8AC3E}">
        <p14:creationId xmlns:p14="http://schemas.microsoft.com/office/powerpoint/2010/main" val="3837976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D2F5-7655-40B9-A80B-D81BE632BF76}" type="slidenum">
              <a:rPr lang="en-US"/>
              <a:pPr/>
              <a:t>27</a:t>
            </a:fld>
            <a:endParaRPr lang="en-US"/>
          </a:p>
        </p:txBody>
      </p:sp>
      <p:sp>
        <p:nvSpPr>
          <p:cNvPr id="451586" name="Text Box 2"/>
          <p:cNvSpPr txBox="1">
            <a:spLocks noChangeArrowheads="1"/>
          </p:cNvSpPr>
          <p:nvPr/>
        </p:nvSpPr>
        <p:spPr bwMode="auto">
          <a:xfrm>
            <a:off x="441325" y="971550"/>
            <a:ext cx="351410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itchFamily="49" charset="0"/>
              </a:rPr>
              <a:t>&gt; table(rice.km2$cluster,group)</a:t>
            </a:r>
          </a:p>
          <a:p>
            <a:r>
              <a:rPr lang="en-US" sz="1400" dirty="0">
                <a:latin typeface="Courier New" pitchFamily="49" charset="0"/>
              </a:rPr>
              <a:t>   group</a:t>
            </a:r>
          </a:p>
          <a:p>
            <a:r>
              <a:rPr lang="en-US" sz="1400" dirty="0">
                <a:latin typeface="Courier New" pitchFamily="49" charset="0"/>
              </a:rPr>
              <a:t>    0 1 2 3 4 5</a:t>
            </a:r>
          </a:p>
          <a:p>
            <a:r>
              <a:rPr lang="en-US" sz="1400" dirty="0">
                <a:latin typeface="Courier New" pitchFamily="49" charset="0"/>
              </a:rPr>
              <a:t>  1 0 0 2 2 0 0</a:t>
            </a:r>
          </a:p>
          <a:p>
            <a:r>
              <a:rPr lang="en-US" sz="1400" dirty="0">
                <a:latin typeface="Courier New" pitchFamily="49" charset="0"/>
              </a:rPr>
              <a:t>  2 2 2 0 0 2 2</a:t>
            </a:r>
          </a:p>
          <a:p>
            <a:r>
              <a:rPr lang="en-US" sz="1400" dirty="0">
                <a:latin typeface="Courier New" pitchFamily="49" charset="0"/>
              </a:rPr>
              <a:t>&gt; table(rice.km3$cluster,group)</a:t>
            </a:r>
          </a:p>
          <a:p>
            <a:r>
              <a:rPr lang="en-US" sz="1400" dirty="0">
                <a:latin typeface="Courier New" pitchFamily="49" charset="0"/>
              </a:rPr>
              <a:t>   group</a:t>
            </a:r>
          </a:p>
          <a:p>
            <a:r>
              <a:rPr lang="en-US" sz="1400" dirty="0">
                <a:latin typeface="Courier New" pitchFamily="49" charset="0"/>
              </a:rPr>
              <a:t>    0 1 2 3 4 5</a:t>
            </a:r>
          </a:p>
          <a:p>
            <a:r>
              <a:rPr lang="en-US" sz="1400" dirty="0">
                <a:latin typeface="Courier New" pitchFamily="49" charset="0"/>
              </a:rPr>
              <a:t>  1 2 2 0 0 0 0</a:t>
            </a:r>
          </a:p>
          <a:p>
            <a:r>
              <a:rPr lang="en-US" sz="1400" dirty="0">
                <a:latin typeface="Courier New" pitchFamily="49" charset="0"/>
              </a:rPr>
              <a:t>  2 0 0 2 2 0 0</a:t>
            </a:r>
          </a:p>
          <a:p>
            <a:r>
              <a:rPr lang="en-US" sz="1400" dirty="0">
                <a:latin typeface="Courier New" pitchFamily="49" charset="0"/>
              </a:rPr>
              <a:t>  3 0 0 0 0 2 2</a:t>
            </a:r>
          </a:p>
          <a:p>
            <a:r>
              <a:rPr lang="en-US" sz="1400" dirty="0">
                <a:latin typeface="Courier New" pitchFamily="49" charset="0"/>
              </a:rPr>
              <a:t>&gt; table(rice.km4$cluster,group)</a:t>
            </a:r>
          </a:p>
          <a:p>
            <a:r>
              <a:rPr lang="en-US" sz="1400" dirty="0">
                <a:latin typeface="Courier New" pitchFamily="49" charset="0"/>
              </a:rPr>
              <a:t>   group</a:t>
            </a:r>
          </a:p>
          <a:p>
            <a:r>
              <a:rPr lang="en-US" sz="1400" dirty="0">
                <a:latin typeface="Courier New" pitchFamily="49" charset="0"/>
              </a:rPr>
              <a:t>    0 1 2 3 4 5</a:t>
            </a:r>
          </a:p>
          <a:p>
            <a:r>
              <a:rPr lang="en-US" sz="1400" dirty="0">
                <a:latin typeface="Courier New" pitchFamily="49" charset="0"/>
              </a:rPr>
              <a:t>  1 0 0 0 0 2 2</a:t>
            </a:r>
          </a:p>
          <a:p>
            <a:r>
              <a:rPr lang="en-US" sz="1400" dirty="0">
                <a:latin typeface="Courier New" pitchFamily="49" charset="0"/>
              </a:rPr>
              <a:t>  2 0 0 2 2 0 0</a:t>
            </a:r>
          </a:p>
          <a:p>
            <a:r>
              <a:rPr lang="en-US" sz="1400" dirty="0">
                <a:latin typeface="Courier New" pitchFamily="49" charset="0"/>
              </a:rPr>
              <a:t>  3 1 0 0 0 0 0</a:t>
            </a:r>
          </a:p>
          <a:p>
            <a:r>
              <a:rPr lang="en-US" sz="1400" dirty="0">
                <a:latin typeface="Courier New" pitchFamily="49" charset="0"/>
              </a:rPr>
              <a:t>  4 1 2 0 0 0 0</a:t>
            </a:r>
          </a:p>
          <a:p>
            <a:r>
              <a:rPr lang="en-US" sz="1400" dirty="0">
                <a:latin typeface="Courier New" pitchFamily="49" charset="0"/>
              </a:rPr>
              <a:t>&gt; table(rice.km5$cluster,group)</a:t>
            </a:r>
          </a:p>
          <a:p>
            <a:r>
              <a:rPr lang="en-US" sz="1400" dirty="0">
                <a:latin typeface="Courier New" pitchFamily="49" charset="0"/>
              </a:rPr>
              <a:t>   group</a:t>
            </a:r>
          </a:p>
          <a:p>
            <a:r>
              <a:rPr lang="en-US" sz="1400" dirty="0">
                <a:latin typeface="Courier New" pitchFamily="49" charset="0"/>
              </a:rPr>
              <a:t>    0 1 2 3 4 5</a:t>
            </a:r>
          </a:p>
          <a:p>
            <a:r>
              <a:rPr lang="en-US" sz="1400" dirty="0">
                <a:latin typeface="Courier New" pitchFamily="49" charset="0"/>
              </a:rPr>
              <a:t>  1 0 0 1 2 0 0</a:t>
            </a:r>
          </a:p>
          <a:p>
            <a:r>
              <a:rPr lang="en-US" sz="1400" dirty="0">
                <a:latin typeface="Courier New" pitchFamily="49" charset="0"/>
              </a:rPr>
              <a:t>  2 0 0 0 0 2 2</a:t>
            </a:r>
          </a:p>
          <a:p>
            <a:r>
              <a:rPr lang="en-US" sz="1400" dirty="0">
                <a:latin typeface="Courier New" pitchFamily="49" charset="0"/>
              </a:rPr>
              <a:t>  3 1 0 0 0 0 0</a:t>
            </a:r>
          </a:p>
          <a:p>
            <a:r>
              <a:rPr lang="en-US" sz="1400" dirty="0">
                <a:latin typeface="Courier New" pitchFamily="49" charset="0"/>
              </a:rPr>
              <a:t>  4 0 0 1 0 0 </a:t>
            </a:r>
            <a:r>
              <a:rPr lang="en-US" sz="1400" dirty="0" smtClean="0">
                <a:latin typeface="Courier New" pitchFamily="49" charset="0"/>
              </a:rPr>
              <a:t>0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92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D2F5-7655-40B9-A80B-D81BE632BF76}" type="slidenum">
              <a:rPr lang="en-US"/>
              <a:pPr/>
              <a:t>28</a:t>
            </a:fld>
            <a:endParaRPr lang="en-US"/>
          </a:p>
        </p:txBody>
      </p:sp>
      <p:sp>
        <p:nvSpPr>
          <p:cNvPr id="451586" name="Text Box 2"/>
          <p:cNvSpPr txBox="1">
            <a:spLocks noChangeArrowheads="1"/>
          </p:cNvSpPr>
          <p:nvPr/>
        </p:nvSpPr>
        <p:spPr bwMode="auto">
          <a:xfrm>
            <a:off x="441325" y="971550"/>
            <a:ext cx="351410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itchFamily="49" charset="0"/>
              </a:rPr>
              <a:t>&gt; table(rice.km6$cluster,group)</a:t>
            </a:r>
          </a:p>
          <a:p>
            <a:r>
              <a:rPr lang="en-US" sz="1400" dirty="0">
                <a:latin typeface="Courier New" pitchFamily="49" charset="0"/>
              </a:rPr>
              <a:t>   group</a:t>
            </a:r>
          </a:p>
          <a:p>
            <a:r>
              <a:rPr lang="en-US" sz="1400" dirty="0">
                <a:latin typeface="Courier New" pitchFamily="49" charset="0"/>
              </a:rPr>
              <a:t>    0 1 2 3 4 5</a:t>
            </a:r>
          </a:p>
          <a:p>
            <a:r>
              <a:rPr lang="en-US" sz="1400" dirty="0">
                <a:latin typeface="Courier New" pitchFamily="49" charset="0"/>
              </a:rPr>
              <a:t>  1 1 0 0 0 0 0</a:t>
            </a:r>
          </a:p>
          <a:p>
            <a:r>
              <a:rPr lang="en-US" sz="1400" dirty="0">
                <a:latin typeface="Courier New" pitchFamily="49" charset="0"/>
              </a:rPr>
              <a:t>  2 0 0 0 0 2 1</a:t>
            </a:r>
          </a:p>
          <a:p>
            <a:r>
              <a:rPr lang="en-US" sz="1400" dirty="0">
                <a:latin typeface="Courier New" pitchFamily="49" charset="0"/>
              </a:rPr>
              <a:t>  3 1 2 0 0 0 0</a:t>
            </a:r>
          </a:p>
          <a:p>
            <a:r>
              <a:rPr lang="en-US" sz="1400" dirty="0">
                <a:latin typeface="Courier New" pitchFamily="49" charset="0"/>
              </a:rPr>
              <a:t>  4 0 0 0 0 0 1</a:t>
            </a:r>
          </a:p>
          <a:p>
            <a:r>
              <a:rPr lang="en-US" sz="1400" dirty="0">
                <a:latin typeface="Courier New" pitchFamily="49" charset="0"/>
              </a:rPr>
              <a:t>  5 0 0 1 2 0 0</a:t>
            </a:r>
          </a:p>
          <a:p>
            <a:r>
              <a:rPr lang="en-US" sz="1400" dirty="0">
                <a:latin typeface="Courier New" pitchFamily="49" charset="0"/>
              </a:rPr>
              <a:t>  6 0 0 1 0 0 0</a:t>
            </a:r>
          </a:p>
        </p:txBody>
      </p:sp>
    </p:spTree>
    <p:extLst>
      <p:ext uri="{BB962C8B-B14F-4D97-AF65-F5344CB8AC3E}">
        <p14:creationId xmlns:p14="http://schemas.microsoft.com/office/powerpoint/2010/main" val="4026530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>
              <a:latin typeface="Courier New" pitchFamily="49" charset="0"/>
            </a:endParaRPr>
          </a:p>
          <a:p>
            <a:r>
              <a:rPr lang="en-US"/>
              <a:t>Model-based clustering methods allow use of more flexible shape matrices. One such package is </a:t>
            </a:r>
            <a:r>
              <a:rPr lang="en-US">
                <a:latin typeface="Courier New" pitchFamily="49" charset="0"/>
              </a:rPr>
              <a:t>mclust</a:t>
            </a:r>
            <a:r>
              <a:rPr lang="en-US"/>
              <a:t>, which needs to be downloaded from CRAN</a:t>
            </a:r>
          </a:p>
          <a:p>
            <a:r>
              <a:rPr lang="en-US"/>
              <a:t>Functions in this package include </a:t>
            </a:r>
            <a:r>
              <a:rPr lang="en-US">
                <a:latin typeface="Courier New" pitchFamily="49" charset="0"/>
              </a:rPr>
              <a:t>EMclust</a:t>
            </a:r>
            <a:r>
              <a:rPr lang="en-US"/>
              <a:t> (more flexible), </a:t>
            </a:r>
            <a:r>
              <a:rPr lang="en-US">
                <a:latin typeface="Courier New" pitchFamily="49" charset="0"/>
              </a:rPr>
              <a:t>Mclust</a:t>
            </a:r>
            <a:r>
              <a:rPr lang="en-US"/>
              <a:t> (simpler to use)</a:t>
            </a:r>
          </a:p>
          <a:p>
            <a:r>
              <a:rPr lang="en-US"/>
              <a:t>Other excellent software is EMMIX from Geoff McLachlan at the University of Queensland. </a:t>
            </a:r>
          </a:p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74D1-C4E4-48AF-9F90-066D63AFAF1F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Unsupervised Learning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Unsupervised learning means (in this instance) that we are trying to discover a division of objects into classes without any training set of known classes, without knowing in advance what the classes are, or even how many classes there are.</a:t>
            </a:r>
          </a:p>
          <a:p>
            <a:r>
              <a:rPr lang="en-US"/>
              <a:t>It should not have to be said that this is a difficult task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E9C0-AA24-471C-ADCB-A648D0B791A0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C794-DF26-4C07-B355-5AE28B4750BF}" type="slidenum">
              <a:rPr lang="en-US"/>
              <a:pPr/>
              <a:t>30</a:t>
            </a:fld>
            <a:endParaRPr lang="en-US"/>
          </a:p>
        </p:txBody>
      </p:sp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0" y="822325"/>
            <a:ext cx="75184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Models compared in </a:t>
            </a:r>
            <a:r>
              <a:rPr lang="en-US" sz="1600" dirty="0" err="1">
                <a:latin typeface="Courier New" pitchFamily="49" charset="0"/>
              </a:rPr>
              <a:t>mclust</a:t>
            </a:r>
            <a:r>
              <a:rPr lang="en-US" sz="1600" dirty="0">
                <a:latin typeface="Courier New" pitchFamily="49" charset="0"/>
              </a:rPr>
              <a:t>: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univariateMixture</a:t>
            </a:r>
            <a:r>
              <a:rPr lang="en-US" sz="1600" dirty="0">
                <a:latin typeface="Courier New" pitchFamily="49" charset="0"/>
              </a:rPr>
              <a:t> A vector with the following components: </a:t>
            </a:r>
          </a:p>
          <a:p>
            <a:r>
              <a:rPr lang="en-US" sz="1600" dirty="0">
                <a:latin typeface="Courier New" pitchFamily="49" charset="0"/>
              </a:rPr>
              <a:t>"E": equal variance (one-dimensional) </a:t>
            </a:r>
          </a:p>
          <a:p>
            <a:r>
              <a:rPr lang="en-US" sz="1600" dirty="0">
                <a:latin typeface="Courier New" pitchFamily="49" charset="0"/>
              </a:rPr>
              <a:t>"V": variable variance (one-dimensional)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multivariateMixture</a:t>
            </a:r>
            <a:r>
              <a:rPr lang="en-US" sz="1600" dirty="0">
                <a:latin typeface="Courier New" pitchFamily="49" charset="0"/>
              </a:rPr>
              <a:t> A vector with the following components: </a:t>
            </a:r>
          </a:p>
          <a:p>
            <a:r>
              <a:rPr lang="en-US" sz="1600" dirty="0">
                <a:latin typeface="Courier New" pitchFamily="49" charset="0"/>
              </a:rPr>
              <a:t>"EII": spherical, equal volume </a:t>
            </a:r>
          </a:p>
          <a:p>
            <a:r>
              <a:rPr lang="en-US" sz="1600" dirty="0">
                <a:latin typeface="Courier New" pitchFamily="49" charset="0"/>
              </a:rPr>
              <a:t>"VII": spherical, unequal volume </a:t>
            </a:r>
          </a:p>
          <a:p>
            <a:r>
              <a:rPr lang="en-US" sz="1600" dirty="0">
                <a:latin typeface="Courier New" pitchFamily="49" charset="0"/>
              </a:rPr>
              <a:t>"EEI": diagonal, equal volume and shape</a:t>
            </a:r>
          </a:p>
          <a:p>
            <a:r>
              <a:rPr lang="en-US" sz="1600" dirty="0">
                <a:latin typeface="Courier New" pitchFamily="49" charset="0"/>
              </a:rPr>
              <a:t>"VEI": diagonal, varying volume, equal shape</a:t>
            </a:r>
          </a:p>
          <a:p>
            <a:r>
              <a:rPr lang="en-US" sz="1600" dirty="0">
                <a:latin typeface="Courier New" pitchFamily="49" charset="0"/>
              </a:rPr>
              <a:t>"EVI": diagonal, equal volume, varying shape </a:t>
            </a:r>
          </a:p>
          <a:p>
            <a:r>
              <a:rPr lang="en-US" sz="1600" dirty="0">
                <a:latin typeface="Courier New" pitchFamily="49" charset="0"/>
              </a:rPr>
              <a:t>"VVI": diagonal, varying volume and shape </a:t>
            </a:r>
          </a:p>
          <a:p>
            <a:r>
              <a:rPr lang="en-US" sz="1600" dirty="0">
                <a:latin typeface="Courier New" pitchFamily="49" charset="0"/>
              </a:rPr>
              <a:t>"EEE": ellipsoidal, equal volume, shape, and orientation </a:t>
            </a:r>
          </a:p>
          <a:p>
            <a:r>
              <a:rPr lang="en-US" sz="1600" dirty="0">
                <a:latin typeface="Courier New" pitchFamily="49" charset="0"/>
              </a:rPr>
              <a:t>"EEV": ellipsoidal, equal volume and equal shape</a:t>
            </a:r>
          </a:p>
          <a:p>
            <a:r>
              <a:rPr lang="en-US" sz="1600" dirty="0">
                <a:latin typeface="Courier New" pitchFamily="49" charset="0"/>
              </a:rPr>
              <a:t>"VEV": ellipsoidal, equal shape </a:t>
            </a:r>
          </a:p>
          <a:p>
            <a:r>
              <a:rPr lang="en-US" sz="1600" dirty="0">
                <a:latin typeface="Courier New" pitchFamily="49" charset="0"/>
              </a:rPr>
              <a:t>"VVV": ellipsoidal, varying volume, shape, and orientation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singleComponent</a:t>
            </a:r>
            <a:r>
              <a:rPr lang="en-US" sz="1600" dirty="0">
                <a:latin typeface="Courier New" pitchFamily="49" charset="0"/>
              </a:rPr>
              <a:t> A vector with the following components: </a:t>
            </a:r>
          </a:p>
          <a:p>
            <a:r>
              <a:rPr lang="en-US" sz="1600" dirty="0">
                <a:latin typeface="Courier New" pitchFamily="49" charset="0"/>
              </a:rPr>
              <a:t>"X": one-dimensional </a:t>
            </a:r>
          </a:p>
          <a:p>
            <a:r>
              <a:rPr lang="en-US" sz="1600" dirty="0">
                <a:latin typeface="Courier New" pitchFamily="49" charset="0"/>
              </a:rPr>
              <a:t>"XII": spherical </a:t>
            </a:r>
          </a:p>
          <a:p>
            <a:r>
              <a:rPr lang="en-US" sz="1600" dirty="0">
                <a:latin typeface="Courier New" pitchFamily="49" charset="0"/>
              </a:rPr>
              <a:t>"XXI": diagonal </a:t>
            </a:r>
          </a:p>
          <a:p>
            <a:r>
              <a:rPr lang="en-US" sz="1600" dirty="0">
                <a:latin typeface="Courier New" pitchFamily="49" charset="0"/>
              </a:rPr>
              <a:t>"XXX": ellipsoidal  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FBD8-23B8-40D1-964D-393661072A96}" type="slidenum">
              <a:rPr lang="en-US"/>
              <a:pPr/>
              <a:t>31</a:t>
            </a:fld>
            <a:endParaRPr lang="en-US"/>
          </a:p>
        </p:txBody>
      </p:sp>
      <p:sp>
        <p:nvSpPr>
          <p:cNvPr id="442370" name="Text Box 2"/>
          <p:cNvSpPr txBox="1">
            <a:spLocks noChangeArrowheads="1"/>
          </p:cNvSpPr>
          <p:nvPr/>
        </p:nvSpPr>
        <p:spPr bwMode="auto">
          <a:xfrm>
            <a:off x="212725" y="1019175"/>
            <a:ext cx="4416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&gt; data(iris)</a:t>
            </a:r>
          </a:p>
          <a:p>
            <a:r>
              <a:rPr lang="en-US" sz="1800" dirty="0">
                <a:latin typeface="Courier New" pitchFamily="49" charset="0"/>
              </a:rPr>
              <a:t>&gt; mc.obj &lt;- </a:t>
            </a:r>
            <a:r>
              <a:rPr lang="en-US" sz="1800" dirty="0" err="1">
                <a:latin typeface="Courier New" pitchFamily="49" charset="0"/>
              </a:rPr>
              <a:t>Mclust</a:t>
            </a:r>
            <a:r>
              <a:rPr lang="en-US" sz="1800" dirty="0">
                <a:latin typeface="Courier New" pitchFamily="49" charset="0"/>
              </a:rPr>
              <a:t>(iris[,1:4])</a:t>
            </a:r>
          </a:p>
          <a:p>
            <a:r>
              <a:rPr lang="en-US" sz="1800" dirty="0">
                <a:latin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</a:rPr>
              <a:t>plot.Mclust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mc.obj,iris</a:t>
            </a:r>
            <a:r>
              <a:rPr lang="en-US" sz="1800" dirty="0">
                <a:latin typeface="Courier New" pitchFamily="49" charset="0"/>
              </a:rPr>
              <a:t>[1:4])</a:t>
            </a:r>
          </a:p>
          <a:p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C062-68CC-4AFF-919C-232B837A869E}" type="slidenum">
              <a:rPr lang="en-US"/>
              <a:pPr/>
              <a:t>32</a:t>
            </a:fld>
            <a:endParaRPr lang="en-US"/>
          </a:p>
        </p:txBody>
      </p:sp>
      <p:pic>
        <p:nvPicPr>
          <p:cNvPr id="489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2863" y="0"/>
            <a:ext cx="6383337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172D-80B2-41B2-B6E6-6D060CE2DF97}" type="slidenum">
              <a:rPr lang="en-US"/>
              <a:pPr/>
              <a:t>33</a:t>
            </a:fld>
            <a:endParaRPr lang="en-US"/>
          </a:p>
        </p:txBody>
      </p:sp>
      <p:pic>
        <p:nvPicPr>
          <p:cNvPr id="491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6477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7A949-216D-4B08-A915-801E036B1678}" type="slidenum">
              <a:rPr lang="en-US"/>
              <a:pPr/>
              <a:t>34</a:t>
            </a:fld>
            <a:endParaRPr lang="en-US"/>
          </a:p>
        </p:txBody>
      </p:sp>
      <p:pic>
        <p:nvPicPr>
          <p:cNvPr id="493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477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A39A-CCD0-4512-88AB-941EF38EE4C1}" type="slidenum">
              <a:rPr lang="en-US"/>
              <a:pPr/>
              <a:t>35</a:t>
            </a:fld>
            <a:endParaRPr lang="en-US"/>
          </a:p>
        </p:txBody>
      </p:sp>
      <p:pic>
        <p:nvPicPr>
          <p:cNvPr id="4956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477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0D04-975C-4454-96BE-06A021CC491A}" type="slidenum">
              <a:rPr lang="en-US"/>
              <a:pPr/>
              <a:t>36</a:t>
            </a:fld>
            <a:endParaRPr lang="en-US"/>
          </a:p>
        </p:txBody>
      </p:sp>
      <p:sp>
        <p:nvSpPr>
          <p:cNvPr id="448514" name="Text Box 2"/>
          <p:cNvSpPr txBox="1">
            <a:spLocks noChangeArrowheads="1"/>
          </p:cNvSpPr>
          <p:nvPr/>
        </p:nvSpPr>
        <p:spPr bwMode="auto">
          <a:xfrm>
            <a:off x="0" y="46038"/>
            <a:ext cx="8374063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</a:rPr>
              <a:t>&gt; names(mc.obj)</a:t>
            </a:r>
          </a:p>
          <a:p>
            <a:r>
              <a:rPr lang="en-US" sz="1400">
                <a:latin typeface="Courier New" pitchFamily="49" charset="0"/>
              </a:rPr>
              <a:t> [1] "modelName"      "n"              "d"              "G"             </a:t>
            </a:r>
          </a:p>
          <a:p>
            <a:r>
              <a:rPr lang="en-US" sz="1400">
                <a:latin typeface="Courier New" pitchFamily="49" charset="0"/>
              </a:rPr>
              <a:t> [5] "BIC"            "bic"            "loglik"         "parameters"    </a:t>
            </a:r>
          </a:p>
          <a:p>
            <a:r>
              <a:rPr lang="en-US" sz="1400">
                <a:latin typeface="Courier New" pitchFamily="49" charset="0"/>
              </a:rPr>
              <a:t> [9] "z"              "classification" "uncertainty"   </a:t>
            </a:r>
          </a:p>
          <a:p>
            <a:r>
              <a:rPr lang="en-US" sz="1400">
                <a:latin typeface="Courier New" pitchFamily="49" charset="0"/>
              </a:rPr>
              <a:t>&gt; mc.obj$bic</a:t>
            </a:r>
          </a:p>
          <a:p>
            <a:r>
              <a:rPr lang="en-US" sz="1400">
                <a:latin typeface="Courier New" pitchFamily="49" charset="0"/>
              </a:rPr>
              <a:t>[1] -561.7285</a:t>
            </a:r>
          </a:p>
          <a:p>
            <a:r>
              <a:rPr lang="en-US" sz="1400">
                <a:latin typeface="Courier New" pitchFamily="49" charset="0"/>
              </a:rPr>
              <a:t>&gt; mc.obj$BIC</a:t>
            </a:r>
          </a:p>
          <a:p>
            <a:r>
              <a:rPr lang="en-US" sz="1400">
                <a:latin typeface="Courier New" pitchFamily="49" charset="0"/>
              </a:rPr>
              <a:t>         EII        VII        EEI        VEI        EVI        VVI       EEE</a:t>
            </a:r>
          </a:p>
          <a:p>
            <a:r>
              <a:rPr lang="en-US" sz="1400">
                <a:latin typeface="Courier New" pitchFamily="49" charset="0"/>
              </a:rPr>
              <a:t>1 -1804.0854 -1804.0854 -1522.1202 -1522.1202 -1522.1202 -1522.1202 -829.9782</a:t>
            </a:r>
          </a:p>
          <a:p>
            <a:r>
              <a:rPr lang="en-US" sz="1400">
                <a:latin typeface="Courier New" pitchFamily="49" charset="0"/>
              </a:rPr>
              <a:t>2 -1123.4115 -1012.2352 -1042.9680  -956.2823 -1007.3082  -857.5515 -688.0972</a:t>
            </a:r>
          </a:p>
          <a:p>
            <a:r>
              <a:rPr lang="en-US" sz="1400">
                <a:latin typeface="Courier New" pitchFamily="49" charset="0"/>
              </a:rPr>
              <a:t>3  -878.7651  -853.8145  -813.0506  -779.1565  -797.8356  -744.6356 -632.9658</a:t>
            </a:r>
          </a:p>
          <a:p>
            <a:r>
              <a:rPr lang="en-US" sz="1400">
                <a:latin typeface="Courier New" pitchFamily="49" charset="0"/>
              </a:rPr>
              <a:t>4  -784.3102  -783.8267  -735.4820  -716.5253  -732.4576  -705.0688 </a:t>
            </a:r>
            <a:r>
              <a:rPr lang="en-US" sz="1400" b="1">
                <a:latin typeface="Courier New" pitchFamily="49" charset="0"/>
              </a:rPr>
              <a:t>-591.4097</a:t>
            </a:r>
          </a:p>
          <a:p>
            <a:r>
              <a:rPr lang="en-US" sz="1400">
                <a:latin typeface="Courier New" pitchFamily="49" charset="0"/>
              </a:rPr>
              <a:t>5  -734.3865  -746.9931  -694.3922  -703.0523  </a:t>
            </a:r>
            <a:r>
              <a:rPr lang="en-US" sz="1400" b="1">
                <a:latin typeface="Courier New" pitchFamily="49" charset="0"/>
              </a:rPr>
              <a:t>-695.6736</a:t>
            </a:r>
            <a:r>
              <a:rPr lang="en-US" sz="1400">
                <a:latin typeface="Courier New" pitchFamily="49" charset="0"/>
              </a:rPr>
              <a:t>  -700.9100 -604.9299</a:t>
            </a:r>
          </a:p>
          <a:p>
            <a:r>
              <a:rPr lang="en-US" sz="1400">
                <a:latin typeface="Courier New" pitchFamily="49" charset="0"/>
              </a:rPr>
              <a:t>6  -715.7148  -705.7813  -693.8005  -675.5832  -722.1517  </a:t>
            </a:r>
            <a:r>
              <a:rPr lang="en-US" sz="1400" b="1">
                <a:latin typeface="Courier New" pitchFamily="49" charset="0"/>
              </a:rPr>
              <a:t>-696.9024</a:t>
            </a:r>
            <a:r>
              <a:rPr lang="en-US" sz="1400">
                <a:latin typeface="Courier New" pitchFamily="49" charset="0"/>
              </a:rPr>
              <a:t> -621.8177</a:t>
            </a:r>
          </a:p>
          <a:p>
            <a:r>
              <a:rPr lang="en-US" sz="1400">
                <a:latin typeface="Courier New" pitchFamily="49" charset="0"/>
              </a:rPr>
              <a:t>7  -712.1014  -708.7210  -671.6757  -666.8672  -704.1649  -703.9925 -617.6212</a:t>
            </a:r>
          </a:p>
          <a:p>
            <a:r>
              <a:rPr lang="en-US" sz="1400">
                <a:latin typeface="Courier New" pitchFamily="49" charset="0"/>
              </a:rPr>
              <a:t>8  </a:t>
            </a:r>
            <a:r>
              <a:rPr lang="en-US" sz="1400" b="1">
                <a:latin typeface="Courier New" pitchFamily="49" charset="0"/>
              </a:rPr>
              <a:t>-686.0967</a:t>
            </a:r>
            <a:r>
              <a:rPr lang="en-US" sz="1400">
                <a:latin typeface="Courier New" pitchFamily="49" charset="0"/>
              </a:rPr>
              <a:t>  -707.2610  </a:t>
            </a:r>
            <a:r>
              <a:rPr lang="en-US" sz="1400" b="1">
                <a:latin typeface="Courier New" pitchFamily="49" charset="0"/>
              </a:rPr>
              <a:t>-661.0846</a:t>
            </a:r>
            <a:r>
              <a:rPr lang="en-US" sz="1400">
                <a:latin typeface="Courier New" pitchFamily="49" charset="0"/>
              </a:rPr>
              <a:t>  </a:t>
            </a:r>
            <a:r>
              <a:rPr lang="en-US" sz="1400" b="1">
                <a:latin typeface="Courier New" pitchFamily="49" charset="0"/>
              </a:rPr>
              <a:t>-657.2447</a:t>
            </a:r>
            <a:r>
              <a:rPr lang="en-US" sz="1400">
                <a:latin typeface="Courier New" pitchFamily="49" charset="0"/>
              </a:rPr>
              <a:t>  -703.6602  -702.1138 -622.4221</a:t>
            </a:r>
          </a:p>
          <a:p>
            <a:r>
              <a:rPr lang="en-US" sz="1400">
                <a:latin typeface="Courier New" pitchFamily="49" charset="0"/>
              </a:rPr>
              <a:t>9  -694.5242  </a:t>
            </a:r>
            <a:r>
              <a:rPr lang="en-US" sz="1400" b="1">
                <a:latin typeface="Courier New" pitchFamily="49" charset="0"/>
              </a:rPr>
              <a:t>-700.0220</a:t>
            </a:r>
            <a:r>
              <a:rPr lang="en-US" sz="1400">
                <a:latin typeface="Courier New" pitchFamily="49" charset="0"/>
              </a:rPr>
              <a:t>  -678.5986  -671.8247  -737.3109  -727.6346 -638.2076</a:t>
            </a:r>
          </a:p>
          <a:p>
            <a:r>
              <a:rPr lang="en-US" sz="1400">
                <a:latin typeface="Courier New" pitchFamily="49" charset="0"/>
              </a:rPr>
              <a:t>        EEV       VEV       VVV</a:t>
            </a:r>
          </a:p>
          <a:p>
            <a:r>
              <a:rPr lang="en-US" sz="1400">
                <a:latin typeface="Courier New" pitchFamily="49" charset="0"/>
              </a:rPr>
              <a:t>1 -829.9782 -829.9782 -829.9782</a:t>
            </a:r>
          </a:p>
          <a:p>
            <a:r>
              <a:rPr lang="en-US" sz="1400">
                <a:latin typeface="Courier New" pitchFamily="49" charset="0"/>
              </a:rPr>
              <a:t>2 -644.5997 </a:t>
            </a:r>
            <a:r>
              <a:rPr lang="en-US" sz="1400" b="1">
                <a:latin typeface="Courier New" pitchFamily="49" charset="0"/>
              </a:rPr>
              <a:t>-561.7285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en-US" sz="1400" b="1">
                <a:latin typeface="Courier New" pitchFamily="49" charset="0"/>
              </a:rPr>
              <a:t>-574.0178</a:t>
            </a:r>
          </a:p>
          <a:p>
            <a:r>
              <a:rPr lang="en-US" sz="1400">
                <a:latin typeface="Courier New" pitchFamily="49" charset="0"/>
              </a:rPr>
              <a:t>3 </a:t>
            </a:r>
            <a:r>
              <a:rPr lang="en-US" sz="1400" b="1">
                <a:latin typeface="Courier New" pitchFamily="49" charset="0"/>
              </a:rPr>
              <a:t>-610.0853</a:t>
            </a:r>
            <a:r>
              <a:rPr lang="en-US" sz="1400">
                <a:latin typeface="Courier New" pitchFamily="49" charset="0"/>
              </a:rPr>
              <a:t> -562.5514 -580.8399</a:t>
            </a:r>
          </a:p>
          <a:p>
            <a:r>
              <a:rPr lang="en-US" sz="1400">
                <a:latin typeface="Courier New" pitchFamily="49" charset="0"/>
              </a:rPr>
              <a:t>4 -646.0011 -603.9266 -628.9650</a:t>
            </a:r>
          </a:p>
          <a:p>
            <a:r>
              <a:rPr lang="en-US" sz="1400">
                <a:latin typeface="Courier New" pitchFamily="49" charset="0"/>
              </a:rPr>
              <a:t>5 -621.6906 -635.2087 -683.8206</a:t>
            </a:r>
          </a:p>
          <a:p>
            <a:r>
              <a:rPr lang="en-US" sz="1400">
                <a:latin typeface="Courier New" pitchFamily="49" charset="0"/>
              </a:rPr>
              <a:t>6 -669.7188 -681.3062 -711.5726</a:t>
            </a:r>
          </a:p>
          <a:p>
            <a:r>
              <a:rPr lang="en-US" sz="1400">
                <a:latin typeface="Courier New" pitchFamily="49" charset="0"/>
              </a:rPr>
              <a:t>7 -711.3150 -715.2100 -728.5508</a:t>
            </a:r>
          </a:p>
          <a:p>
            <a:r>
              <a:rPr lang="en-US" sz="1400">
                <a:latin typeface="Courier New" pitchFamily="49" charset="0"/>
              </a:rPr>
              <a:t>8 -750.1897 -724.1750 -801.7295</a:t>
            </a:r>
          </a:p>
          <a:p>
            <a:r>
              <a:rPr lang="en-US" sz="1400">
                <a:latin typeface="Courier New" pitchFamily="49" charset="0"/>
              </a:rPr>
              <a:t>9 -799.6408 -810.1318 -835.9095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Genes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Clustering genes is relatively easy, in the sense that we treat an experiment with 60 arrays and 9,000 genes as if the sample size were 9,000 and the dimension 60</a:t>
            </a:r>
          </a:p>
          <a:p>
            <a:pPr>
              <a:lnSpc>
                <a:spcPct val="90000"/>
              </a:lnSpc>
            </a:pPr>
            <a:r>
              <a:rPr lang="en-US" sz="2800"/>
              <a:t>Extreme care should be taken in selection of the explicit or implicit distance function, so that it corresponds to the biological intent</a:t>
            </a:r>
          </a:p>
          <a:p>
            <a:pPr>
              <a:lnSpc>
                <a:spcPct val="90000"/>
              </a:lnSpc>
            </a:pPr>
            <a:r>
              <a:rPr lang="en-US" sz="2800"/>
              <a:t>This is used to find similar genes, identify putative co-regulation, and reduce dimension by replacing a group of genes by the average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901E-ED15-4457-96A5-574BB42A0879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Samples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This is much more difficult, since we are using the sample size of 60 and dimension of 9,000</a:t>
            </a:r>
          </a:p>
          <a:p>
            <a:pPr>
              <a:lnSpc>
                <a:spcPct val="90000"/>
              </a:lnSpc>
            </a:pPr>
            <a:r>
              <a:rPr lang="en-US"/>
              <a:t>K-means and hierarchical clustering can work here</a:t>
            </a:r>
          </a:p>
          <a:p>
            <a:pPr>
              <a:lnSpc>
                <a:spcPct val="90000"/>
              </a:lnSpc>
            </a:pPr>
            <a:r>
              <a:rPr lang="en-US"/>
              <a:t>Model-based clustering requires substantial dimension reduction either by gene selection or use of PCA or similar 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AA081-571F-45CE-8A3E-36954C4914B1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Heatmaps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72212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heatmap</a:t>
            </a:r>
            <a:r>
              <a:rPr lang="en-US" dirty="0" smtClean="0"/>
              <a:t> displays a clustering of the samples and the genes using a false color plot.</a:t>
            </a:r>
          </a:p>
          <a:p>
            <a:r>
              <a:rPr lang="en-US" dirty="0" smtClean="0"/>
              <a:t>It may or may not be useful in a given situation.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69E5-6644-4F47-8C06-ED37B4CF863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114800"/>
            <a:ext cx="7491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heatmap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exprs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eset.lmg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 Library(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RColorBrewer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heatmap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exprs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eset.lmg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),col=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brewer.pal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(7,"RdYlGn"))</a:t>
            </a:r>
          </a:p>
        </p:txBody>
      </p:sp>
    </p:spTree>
    <p:extLst>
      <p:ext uri="{BB962C8B-B14F-4D97-AF65-F5344CB8AC3E}">
        <p14:creationId xmlns:p14="http://schemas.microsoft.com/office/powerpoint/2010/main" val="365322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Analysis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‘Cluster analysis’, or simply ‘clustering’ is a collection of methods for unsupervised class discovery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These methods are widely used for gene expression data, proteomics data, and other </a:t>
            </a:r>
            <a:r>
              <a:rPr lang="en-US" sz="2800" dirty="0" err="1"/>
              <a:t>omics</a:t>
            </a:r>
            <a:r>
              <a:rPr lang="en-US" sz="2800" dirty="0"/>
              <a:t> data types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They are likely more widely used than they should be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One can cluster subjects (types of cancer) or genes (to find pathways or co-regulation</a:t>
            </a:r>
            <a:r>
              <a:rPr lang="en-US" sz="2800" dirty="0" smtClean="0"/>
              <a:t>) or both at the same time.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245C6-ABA5-451E-BC78-D591C03A74E3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69E5-6644-4F47-8C06-ED37B4CF863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76200"/>
            <a:ext cx="64008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783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D997-BAC5-40BB-8183-6C618960BE6D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76200"/>
            <a:ext cx="64008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95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Cautionary Notes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Cluster analysis is by far the most difficult type of analysis one can perform. </a:t>
            </a:r>
          </a:p>
          <a:p>
            <a:r>
              <a:rPr lang="en-US"/>
              <a:t>Much about how to do cluster analysis is still unknown. </a:t>
            </a:r>
          </a:p>
          <a:p>
            <a:r>
              <a:rPr lang="en-US"/>
              <a:t>There are many choices that need to be made about distance functions and clustering methods and no clear rule for making the choices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E709-1AA8-4D1D-8256-3AD53C283ACF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Hierarchical clustering is really most appropriate when there is a true hierarchy thought to exist in the data; an example would be </a:t>
            </a:r>
            <a:r>
              <a:rPr lang="en-US" dirty="0" err="1"/>
              <a:t>phylogenetic</a:t>
            </a:r>
            <a:r>
              <a:rPr lang="en-US" dirty="0"/>
              <a:t> studies.</a:t>
            </a:r>
          </a:p>
          <a:p>
            <a:pPr>
              <a:lnSpc>
                <a:spcPct val="90000"/>
              </a:lnSpc>
            </a:pPr>
            <a:r>
              <a:rPr lang="en-US" dirty="0"/>
              <a:t>The ordering of observations in a hierarchical clustering is often interpreted. However, for a given hierarchical clustering of, say, 60 cases, there are 5</a:t>
            </a:r>
            <a:r>
              <a:rPr lang="en-US" dirty="0">
                <a:sym typeface="Symbol" pitchFamily="18" charset="2"/>
              </a:rPr>
              <a:t>10</a:t>
            </a:r>
            <a:r>
              <a:rPr lang="en-US" baseline="30000" dirty="0">
                <a:sym typeface="Symbol" pitchFamily="18" charset="2"/>
              </a:rPr>
              <a:t>17</a:t>
            </a:r>
            <a:r>
              <a:rPr lang="en-US" dirty="0">
                <a:sym typeface="Symbol" pitchFamily="18" charset="2"/>
              </a:rPr>
              <a:t> possible orderings, all of which are equally valid. With 9,000 genes, the number of orderings in unimaginably huge, approximate 10</a:t>
            </a:r>
            <a:r>
              <a:rPr lang="en-US" baseline="30000" dirty="0">
                <a:sym typeface="Symbol" pitchFamily="18" charset="2"/>
              </a:rPr>
              <a:t>2700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B753-9519-4BA3-863E-511AEDD331A2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</a:t>
            </a:r>
            <a:r>
              <a:rPr lang="en-US" dirty="0" err="1" smtClean="0"/>
              <a:t>ISwR</a:t>
            </a:r>
            <a:r>
              <a:rPr lang="en-US" dirty="0" smtClean="0"/>
              <a:t> data set </a:t>
            </a:r>
            <a:r>
              <a:rPr lang="en-US" dirty="0" err="1" smtClean="0"/>
              <a:t>alkfos</a:t>
            </a:r>
            <a:r>
              <a:rPr lang="en-US" dirty="0" smtClean="0"/>
              <a:t>, cluster the data based on the 7 measurements using </a:t>
            </a:r>
            <a:r>
              <a:rPr lang="en-US" dirty="0" err="1" smtClean="0"/>
              <a:t>hclust</a:t>
            </a:r>
            <a:r>
              <a:rPr lang="en-US" dirty="0" smtClean="0"/>
              <a:t>(), </a:t>
            </a:r>
            <a:r>
              <a:rPr lang="en-US" dirty="0" err="1" smtClean="0"/>
              <a:t>kmeans</a:t>
            </a:r>
            <a:r>
              <a:rPr lang="en-US" dirty="0" smtClean="0"/>
              <a:t>(), and </a:t>
            </a:r>
            <a:r>
              <a:rPr lang="en-US" dirty="0" err="1" smtClean="0"/>
              <a:t>Mclust</a:t>
            </a:r>
            <a:r>
              <a:rPr lang="en-US" dirty="0" smtClean="0"/>
              <a:t>().</a:t>
            </a:r>
          </a:p>
          <a:p>
            <a:r>
              <a:rPr lang="en-US" dirty="0" smtClean="0"/>
              <a:t>Compare the 2-group clustering with the placebo/</a:t>
            </a:r>
            <a:r>
              <a:rPr lang="en-US" dirty="0" err="1" smtClean="0"/>
              <a:t>Tamoxifen</a:t>
            </a:r>
            <a:r>
              <a:rPr lang="en-US" dirty="0" smtClean="0"/>
              <a:t> classification.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021F-3F96-4304-B6BD-BC85DC4E764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4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Distance Measures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It turns out that the most crucial decision to make in choosing a clustering method is defining what it means for two vectors to be close or far.</a:t>
            </a:r>
          </a:p>
          <a:p>
            <a:pPr>
              <a:lnSpc>
                <a:spcPct val="90000"/>
              </a:lnSpc>
            </a:pPr>
            <a:r>
              <a:rPr lang="en-US"/>
              <a:t>There are other components to the choice, but these are all secondary</a:t>
            </a:r>
          </a:p>
          <a:p>
            <a:pPr>
              <a:lnSpc>
                <a:spcPct val="90000"/>
              </a:lnSpc>
            </a:pPr>
            <a:r>
              <a:rPr lang="en-US"/>
              <a:t>Often the distance measure is implicit in the choice of method, but a wise decision maker knows what he/she is choosing.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931F-845A-4359-8239-A0A670775754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r>
              <a:rPr lang="en-US" dirty="0"/>
              <a:t>A true distance, or </a:t>
            </a:r>
            <a:r>
              <a:rPr lang="en-US" i="1" dirty="0"/>
              <a:t>metric</a:t>
            </a:r>
            <a:r>
              <a:rPr lang="en-US" dirty="0"/>
              <a:t>, is a function defined on pairs of objects that satisfies a number of properties:</a:t>
            </a:r>
          </a:p>
          <a:p>
            <a:pPr lvl="1"/>
            <a:r>
              <a:rPr lang="en-US" dirty="0"/>
              <a:t>D(</a:t>
            </a:r>
            <a:r>
              <a:rPr lang="en-US" dirty="0" err="1"/>
              <a:t>x,y</a:t>
            </a:r>
            <a:r>
              <a:rPr lang="en-US" dirty="0"/>
              <a:t>) = D(</a:t>
            </a:r>
            <a:r>
              <a:rPr lang="en-US" dirty="0" err="1"/>
              <a:t>y,x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D(</a:t>
            </a:r>
            <a:r>
              <a:rPr lang="en-US" dirty="0" err="1"/>
              <a:t>x,y</a:t>
            </a:r>
            <a:r>
              <a:rPr lang="en-US" dirty="0"/>
              <a:t>) </a:t>
            </a:r>
            <a:r>
              <a:rPr lang="en-US" dirty="0">
                <a:cs typeface="Arial" pitchFamily="34" charset="0"/>
              </a:rPr>
              <a:t>≥ 0</a:t>
            </a:r>
          </a:p>
          <a:p>
            <a:pPr lvl="1"/>
            <a:r>
              <a:rPr lang="en-US" dirty="0">
                <a:cs typeface="Arial" pitchFamily="34" charset="0"/>
              </a:rPr>
              <a:t>D(</a:t>
            </a:r>
            <a:r>
              <a:rPr lang="en-US" dirty="0" err="1">
                <a:cs typeface="Arial" pitchFamily="34" charset="0"/>
              </a:rPr>
              <a:t>x,y</a:t>
            </a:r>
            <a:r>
              <a:rPr lang="en-US" dirty="0">
                <a:cs typeface="Arial" pitchFamily="34" charset="0"/>
              </a:rPr>
              <a:t>) = 0 </a:t>
            </a:r>
            <a:r>
              <a:rPr lang="en-US" dirty="0">
                <a:cs typeface="Arial" pitchFamily="34" charset="0"/>
                <a:sym typeface="Symbol" pitchFamily="18" charset="2"/>
              </a:rPr>
              <a:t> x = y </a:t>
            </a:r>
          </a:p>
          <a:p>
            <a:pPr lvl="1"/>
            <a:r>
              <a:rPr lang="en-US" dirty="0">
                <a:cs typeface="Arial" pitchFamily="34" charset="0"/>
                <a:sym typeface="Symbol" pitchFamily="18" charset="2"/>
              </a:rPr>
              <a:t>D(</a:t>
            </a:r>
            <a:r>
              <a:rPr lang="en-US" dirty="0" err="1">
                <a:cs typeface="Arial" pitchFamily="34" charset="0"/>
                <a:sym typeface="Symbol" pitchFamily="18" charset="2"/>
              </a:rPr>
              <a:t>x,y</a:t>
            </a:r>
            <a:r>
              <a:rPr lang="en-US" dirty="0">
                <a:cs typeface="Arial" pitchFamily="34" charset="0"/>
                <a:sym typeface="Symbol" pitchFamily="18" charset="2"/>
              </a:rPr>
              <a:t>) + D(</a:t>
            </a:r>
            <a:r>
              <a:rPr lang="en-US" dirty="0" err="1">
                <a:cs typeface="Arial" pitchFamily="34" charset="0"/>
                <a:sym typeface="Symbol" pitchFamily="18" charset="2"/>
              </a:rPr>
              <a:t>y,z</a:t>
            </a:r>
            <a:r>
              <a:rPr lang="en-US" dirty="0">
                <a:cs typeface="Arial" pitchFamily="34" charset="0"/>
                <a:sym typeface="Symbol" pitchFamily="18" charset="2"/>
              </a:rPr>
              <a:t>) ≥ D(</a:t>
            </a:r>
            <a:r>
              <a:rPr lang="en-US" dirty="0" err="1">
                <a:cs typeface="Arial" pitchFamily="34" charset="0"/>
                <a:sym typeface="Symbol" pitchFamily="18" charset="2"/>
              </a:rPr>
              <a:t>x,z</a:t>
            </a:r>
            <a:r>
              <a:rPr lang="en-US" dirty="0">
                <a:cs typeface="Arial" pitchFamily="34" charset="0"/>
                <a:sym typeface="Symbol" pitchFamily="18" charset="2"/>
              </a:rPr>
              <a:t>) (triangle inequality)</a:t>
            </a:r>
          </a:p>
          <a:p>
            <a:r>
              <a:rPr lang="en-US" dirty="0">
                <a:cs typeface="Arial" pitchFamily="34" charset="0"/>
                <a:sym typeface="Symbol" pitchFamily="18" charset="2"/>
              </a:rPr>
              <a:t>The classic example of a metric is Euclidean distance. If </a:t>
            </a:r>
            <a:r>
              <a:rPr lang="en-US" i="1" dirty="0">
                <a:cs typeface="Arial" pitchFamily="34" charset="0"/>
                <a:sym typeface="Symbol" pitchFamily="18" charset="2"/>
              </a:rPr>
              <a:t>x = (x</a:t>
            </a:r>
            <a:r>
              <a:rPr lang="en-US" i="1" baseline="-25000" dirty="0">
                <a:cs typeface="Arial" pitchFamily="34" charset="0"/>
                <a:sym typeface="Symbol" pitchFamily="18" charset="2"/>
              </a:rPr>
              <a:t>1</a:t>
            </a:r>
            <a:r>
              <a:rPr lang="en-US" i="1" dirty="0">
                <a:cs typeface="Arial" pitchFamily="34" charset="0"/>
                <a:sym typeface="Symbol" pitchFamily="18" charset="2"/>
              </a:rPr>
              <a:t>,x</a:t>
            </a:r>
            <a:r>
              <a:rPr lang="en-US" i="1" baseline="-25000" dirty="0">
                <a:cs typeface="Arial" pitchFamily="34" charset="0"/>
                <a:sym typeface="Symbol" pitchFamily="18" charset="2"/>
              </a:rPr>
              <a:t>2</a:t>
            </a:r>
            <a:r>
              <a:rPr lang="en-US" i="1" dirty="0">
                <a:cs typeface="Arial" pitchFamily="34" charset="0"/>
                <a:sym typeface="Symbol" pitchFamily="18" charset="2"/>
              </a:rPr>
              <a:t>,…</a:t>
            </a:r>
            <a:r>
              <a:rPr lang="en-US" i="1" dirty="0" err="1">
                <a:cs typeface="Arial" pitchFamily="34" charset="0"/>
                <a:sym typeface="Symbol" pitchFamily="18" charset="2"/>
              </a:rPr>
              <a:t>x</a:t>
            </a:r>
            <a:r>
              <a:rPr lang="en-US" i="1" baseline="-25000" dirty="0" err="1">
                <a:cs typeface="Arial" pitchFamily="34" charset="0"/>
                <a:sym typeface="Symbol" pitchFamily="18" charset="2"/>
              </a:rPr>
              <a:t>p</a:t>
            </a:r>
            <a:r>
              <a:rPr lang="en-US" i="1" dirty="0">
                <a:cs typeface="Arial" pitchFamily="34" charset="0"/>
                <a:sym typeface="Symbol" pitchFamily="18" charset="2"/>
              </a:rPr>
              <a:t>)</a:t>
            </a:r>
            <a:r>
              <a:rPr lang="en-US" dirty="0">
                <a:cs typeface="Arial" pitchFamily="34" charset="0"/>
                <a:sym typeface="Symbol" pitchFamily="18" charset="2"/>
              </a:rPr>
              <a:t>, and </a:t>
            </a:r>
            <a:r>
              <a:rPr lang="en-US" i="1" dirty="0">
                <a:cs typeface="Arial" pitchFamily="34" charset="0"/>
                <a:sym typeface="Symbol" pitchFamily="18" charset="2"/>
              </a:rPr>
              <a:t>y=(y</a:t>
            </a:r>
            <a:r>
              <a:rPr lang="en-US" i="1" baseline="-25000" dirty="0">
                <a:cs typeface="Arial" pitchFamily="34" charset="0"/>
                <a:sym typeface="Symbol" pitchFamily="18" charset="2"/>
              </a:rPr>
              <a:t>1</a:t>
            </a:r>
            <a:r>
              <a:rPr lang="en-US" i="1" dirty="0">
                <a:cs typeface="Arial" pitchFamily="34" charset="0"/>
                <a:sym typeface="Symbol" pitchFamily="18" charset="2"/>
              </a:rPr>
              <a:t>,y</a:t>
            </a:r>
            <a:r>
              <a:rPr lang="en-US" i="1" baseline="-25000" dirty="0">
                <a:cs typeface="Arial" pitchFamily="34" charset="0"/>
                <a:sym typeface="Symbol" pitchFamily="18" charset="2"/>
              </a:rPr>
              <a:t>2</a:t>
            </a:r>
            <a:r>
              <a:rPr lang="en-US" i="1" dirty="0">
                <a:cs typeface="Arial" pitchFamily="34" charset="0"/>
                <a:sym typeface="Symbol" pitchFamily="18" charset="2"/>
              </a:rPr>
              <a:t>,…</a:t>
            </a:r>
            <a:r>
              <a:rPr lang="en-US" i="1" dirty="0" err="1">
                <a:cs typeface="Arial" pitchFamily="34" charset="0"/>
                <a:sym typeface="Symbol" pitchFamily="18" charset="2"/>
              </a:rPr>
              <a:t>y</a:t>
            </a:r>
            <a:r>
              <a:rPr lang="en-US" i="1" baseline="-25000" dirty="0" err="1">
                <a:cs typeface="Arial" pitchFamily="34" charset="0"/>
                <a:sym typeface="Symbol" pitchFamily="18" charset="2"/>
              </a:rPr>
              <a:t>p</a:t>
            </a:r>
            <a:r>
              <a:rPr lang="en-US" i="1" dirty="0">
                <a:cs typeface="Arial" pitchFamily="34" charset="0"/>
                <a:sym typeface="Symbol" pitchFamily="18" charset="2"/>
              </a:rPr>
              <a:t>) </a:t>
            </a:r>
            <a:r>
              <a:rPr lang="en-US" dirty="0">
                <a:cs typeface="Arial" pitchFamily="34" charset="0"/>
                <a:sym typeface="Symbol" pitchFamily="18" charset="2"/>
              </a:rPr>
              <a:t>, are vectors, the Euclidean distance is [(x</a:t>
            </a:r>
            <a:r>
              <a:rPr lang="en-US" baseline="-25000" dirty="0">
                <a:cs typeface="Arial" pitchFamily="34" charset="0"/>
                <a:sym typeface="Symbol" pitchFamily="18" charset="2"/>
              </a:rPr>
              <a:t>1</a:t>
            </a:r>
            <a:r>
              <a:rPr lang="en-US" dirty="0">
                <a:cs typeface="Arial" pitchFamily="34" charset="0"/>
                <a:sym typeface="Symbol" pitchFamily="18" charset="2"/>
              </a:rPr>
              <a:t>-y</a:t>
            </a:r>
            <a:r>
              <a:rPr lang="en-US" baseline="-25000" dirty="0">
                <a:cs typeface="Arial" pitchFamily="34" charset="0"/>
                <a:sym typeface="Symbol" pitchFamily="18" charset="2"/>
              </a:rPr>
              <a:t>1</a:t>
            </a:r>
            <a:r>
              <a:rPr lang="en-US" dirty="0">
                <a:cs typeface="Arial" pitchFamily="34" charset="0"/>
                <a:sym typeface="Symbol" pitchFamily="18" charset="2"/>
              </a:rPr>
              <a:t>)</a:t>
            </a:r>
            <a:r>
              <a:rPr lang="en-US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en-US" dirty="0">
                <a:cs typeface="Arial" pitchFamily="34" charset="0"/>
                <a:sym typeface="Symbol" pitchFamily="18" charset="2"/>
              </a:rPr>
              <a:t>+</a:t>
            </a:r>
            <a:r>
              <a:rPr lang="en-US" dirty="0">
                <a:cs typeface="Arial" pitchFamily="34" charset="0"/>
                <a:sym typeface="MT Extra" pitchFamily="18" charset="2"/>
              </a:rPr>
              <a:t>(</a:t>
            </a:r>
            <a:r>
              <a:rPr lang="en-US" dirty="0" err="1">
                <a:cs typeface="Arial" pitchFamily="34" charset="0"/>
                <a:sym typeface="MT Extra" pitchFamily="18" charset="2"/>
              </a:rPr>
              <a:t>x</a:t>
            </a:r>
            <a:r>
              <a:rPr lang="en-US" baseline="-25000" dirty="0" err="1">
                <a:cs typeface="Arial" pitchFamily="34" charset="0"/>
                <a:sym typeface="MT Extra" pitchFamily="18" charset="2"/>
              </a:rPr>
              <a:t>p</a:t>
            </a:r>
            <a:r>
              <a:rPr lang="en-US" dirty="0" err="1">
                <a:cs typeface="Arial" pitchFamily="34" charset="0"/>
                <a:sym typeface="MT Extra" pitchFamily="18" charset="2"/>
              </a:rPr>
              <a:t>-y</a:t>
            </a:r>
            <a:r>
              <a:rPr lang="en-US" baseline="-25000" dirty="0" err="1">
                <a:cs typeface="Arial" pitchFamily="34" charset="0"/>
                <a:sym typeface="MT Extra" pitchFamily="18" charset="2"/>
              </a:rPr>
              <a:t>p</a:t>
            </a:r>
            <a:r>
              <a:rPr lang="en-US" dirty="0">
                <a:cs typeface="Arial" pitchFamily="34" charset="0"/>
                <a:sym typeface="MT Extra" pitchFamily="18" charset="2"/>
              </a:rPr>
              <a:t>)</a:t>
            </a:r>
            <a:r>
              <a:rPr lang="en-US" baseline="30000" dirty="0">
                <a:cs typeface="Arial" pitchFamily="34" charset="0"/>
                <a:sym typeface="MT Extra" pitchFamily="18" charset="2"/>
              </a:rPr>
              <a:t>2</a:t>
            </a:r>
            <a:r>
              <a:rPr lang="en-US" dirty="0">
                <a:cs typeface="Arial" pitchFamily="34" charset="0"/>
                <a:sym typeface="MT Extra" pitchFamily="18" charset="2"/>
              </a:rPr>
              <a:t>]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5F17D-298B-4151-9BBF-4F1C20F87DF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8B9E-9C15-453B-ABF7-EF173B779A98}" type="slidenum">
              <a:rPr lang="en-US"/>
              <a:pPr/>
              <a:t>7</a:t>
            </a:fld>
            <a:endParaRPr lang="en-US"/>
          </a:p>
        </p:txBody>
      </p:sp>
      <p:sp>
        <p:nvSpPr>
          <p:cNvPr id="425986" name="AutoShape 2"/>
          <p:cNvSpPr>
            <a:spLocks noChangeArrowheads="1"/>
          </p:cNvSpPr>
          <p:nvPr/>
        </p:nvSpPr>
        <p:spPr bwMode="auto">
          <a:xfrm>
            <a:off x="2438400" y="1600200"/>
            <a:ext cx="5105400" cy="32766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5987" name="Text Box 3"/>
          <p:cNvSpPr txBox="1">
            <a:spLocks noChangeArrowheads="1"/>
          </p:cNvSpPr>
          <p:nvPr/>
        </p:nvSpPr>
        <p:spPr bwMode="auto">
          <a:xfrm>
            <a:off x="1219200" y="2819400"/>
            <a:ext cx="1154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|x</a:t>
            </a:r>
            <a:r>
              <a:rPr lang="en-US" baseline="-25000"/>
              <a:t>2</a:t>
            </a:r>
            <a:r>
              <a:rPr lang="en-US"/>
              <a:t>-y</a:t>
            </a:r>
            <a:r>
              <a:rPr lang="en-US" baseline="-25000"/>
              <a:t>2</a:t>
            </a:r>
            <a:r>
              <a:rPr lang="en-US"/>
              <a:t>|</a:t>
            </a:r>
            <a:endParaRPr lang="en-US" baseline="-25000"/>
          </a:p>
        </p:txBody>
      </p:sp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4114800" y="5105400"/>
            <a:ext cx="1154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|x</a:t>
            </a:r>
            <a:r>
              <a:rPr lang="en-US" baseline="-25000"/>
              <a:t>1</a:t>
            </a:r>
            <a:r>
              <a:rPr lang="en-US"/>
              <a:t>-y</a:t>
            </a:r>
            <a:r>
              <a:rPr lang="en-US" baseline="-25000"/>
              <a:t>1</a:t>
            </a:r>
            <a:r>
              <a:rPr lang="en-US"/>
              <a:t>|</a:t>
            </a:r>
          </a:p>
        </p:txBody>
      </p:sp>
      <p:sp>
        <p:nvSpPr>
          <p:cNvPr id="425989" name="Text Box 5"/>
          <p:cNvSpPr txBox="1">
            <a:spLocks noChangeArrowheads="1"/>
          </p:cNvSpPr>
          <p:nvPr/>
        </p:nvSpPr>
        <p:spPr bwMode="auto">
          <a:xfrm>
            <a:off x="7086600" y="5105400"/>
            <a:ext cx="1863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 = (x</a:t>
            </a:r>
            <a:r>
              <a:rPr lang="en-US" baseline="-25000"/>
              <a:t>1</a:t>
            </a:r>
            <a:r>
              <a:rPr lang="en-US"/>
              <a:t>,x</a:t>
            </a:r>
            <a:r>
              <a:rPr lang="en-US" baseline="-25000"/>
              <a:t>2</a:t>
            </a:r>
            <a:r>
              <a:rPr lang="en-US"/>
              <a:t>)</a:t>
            </a:r>
          </a:p>
        </p:txBody>
      </p:sp>
      <p:sp>
        <p:nvSpPr>
          <p:cNvPr id="425990" name="Text Box 6"/>
          <p:cNvSpPr txBox="1">
            <a:spLocks noChangeArrowheads="1"/>
          </p:cNvSpPr>
          <p:nvPr/>
        </p:nvSpPr>
        <p:spPr bwMode="auto">
          <a:xfrm>
            <a:off x="1905000" y="914400"/>
            <a:ext cx="1863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y = (y</a:t>
            </a:r>
            <a:r>
              <a:rPr lang="en-US" baseline="-25000"/>
              <a:t>1</a:t>
            </a:r>
            <a:r>
              <a:rPr lang="en-US"/>
              <a:t>,y</a:t>
            </a:r>
            <a:r>
              <a:rPr lang="en-US" baseline="-25000"/>
              <a:t>2</a:t>
            </a:r>
            <a:r>
              <a:rPr lang="en-US"/>
              <a:t>)</a:t>
            </a:r>
          </a:p>
        </p:txBody>
      </p:sp>
      <p:sp>
        <p:nvSpPr>
          <p:cNvPr id="425991" name="Text Box 7"/>
          <p:cNvSpPr txBox="1">
            <a:spLocks noChangeArrowheads="1"/>
          </p:cNvSpPr>
          <p:nvPr/>
        </p:nvSpPr>
        <p:spPr bwMode="auto">
          <a:xfrm>
            <a:off x="5165725" y="2305050"/>
            <a:ext cx="1255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D(x,y)</a:t>
            </a:r>
          </a:p>
        </p:txBody>
      </p:sp>
      <p:sp>
        <p:nvSpPr>
          <p:cNvPr id="425992" name="Text Box 8"/>
          <p:cNvSpPr txBox="1">
            <a:spLocks noChangeArrowheads="1"/>
          </p:cNvSpPr>
          <p:nvPr/>
        </p:nvSpPr>
        <p:spPr bwMode="auto">
          <a:xfrm>
            <a:off x="2590800" y="152400"/>
            <a:ext cx="3335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Euclidean Distance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43CD-53B7-49F0-80BE-4CDF79FC145A}" type="slidenum">
              <a:rPr lang="en-US"/>
              <a:pPr/>
              <a:t>8</a:t>
            </a:fld>
            <a:endParaRPr lang="en-US"/>
          </a:p>
        </p:txBody>
      </p:sp>
      <p:sp>
        <p:nvSpPr>
          <p:cNvPr id="427012" name="Line 4"/>
          <p:cNvSpPr>
            <a:spLocks noChangeShapeType="1"/>
          </p:cNvSpPr>
          <p:nvPr/>
        </p:nvSpPr>
        <p:spPr bwMode="auto">
          <a:xfrm>
            <a:off x="1752600" y="1447800"/>
            <a:ext cx="8382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13" name="Line 5"/>
          <p:cNvSpPr>
            <a:spLocks noChangeShapeType="1"/>
          </p:cNvSpPr>
          <p:nvPr/>
        </p:nvSpPr>
        <p:spPr bwMode="auto">
          <a:xfrm>
            <a:off x="2590800" y="4648200"/>
            <a:ext cx="4343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14" name="Line 6"/>
          <p:cNvSpPr>
            <a:spLocks noChangeShapeType="1"/>
          </p:cNvSpPr>
          <p:nvPr/>
        </p:nvSpPr>
        <p:spPr bwMode="auto">
          <a:xfrm flipH="1" flipV="1">
            <a:off x="1752600" y="1447800"/>
            <a:ext cx="518160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15" name="Text Box 7"/>
          <p:cNvSpPr txBox="1">
            <a:spLocks noChangeArrowheads="1"/>
          </p:cNvSpPr>
          <p:nvPr/>
        </p:nvSpPr>
        <p:spPr bwMode="auto">
          <a:xfrm>
            <a:off x="4022725" y="2533650"/>
            <a:ext cx="1233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D(x,z)</a:t>
            </a:r>
          </a:p>
        </p:txBody>
      </p:sp>
      <p:sp>
        <p:nvSpPr>
          <p:cNvPr id="427016" name="Text Box 8"/>
          <p:cNvSpPr txBox="1">
            <a:spLocks noChangeArrowheads="1"/>
          </p:cNvSpPr>
          <p:nvPr/>
        </p:nvSpPr>
        <p:spPr bwMode="auto">
          <a:xfrm>
            <a:off x="762000" y="3048000"/>
            <a:ext cx="1255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D(x,y)</a:t>
            </a:r>
          </a:p>
        </p:txBody>
      </p:sp>
      <p:sp>
        <p:nvSpPr>
          <p:cNvPr id="427017" name="Text Box 9"/>
          <p:cNvSpPr txBox="1">
            <a:spLocks noChangeArrowheads="1"/>
          </p:cNvSpPr>
          <p:nvPr/>
        </p:nvSpPr>
        <p:spPr bwMode="auto">
          <a:xfrm>
            <a:off x="3429000" y="5410200"/>
            <a:ext cx="1233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D(y,z)</a:t>
            </a:r>
          </a:p>
        </p:txBody>
      </p:sp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1508125" y="78105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427019" name="Text Box 11"/>
          <p:cNvSpPr txBox="1">
            <a:spLocks noChangeArrowheads="1"/>
          </p:cNvSpPr>
          <p:nvPr/>
        </p:nvSpPr>
        <p:spPr bwMode="auto">
          <a:xfrm>
            <a:off x="6994525" y="5505450"/>
            <a:ext cx="365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427020" name="Text Box 12"/>
          <p:cNvSpPr txBox="1">
            <a:spLocks noChangeArrowheads="1"/>
          </p:cNvSpPr>
          <p:nvPr/>
        </p:nvSpPr>
        <p:spPr bwMode="auto">
          <a:xfrm>
            <a:off x="2193925" y="436245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427021" name="Text Box 13"/>
          <p:cNvSpPr txBox="1">
            <a:spLocks noChangeArrowheads="1"/>
          </p:cNvSpPr>
          <p:nvPr/>
        </p:nvSpPr>
        <p:spPr bwMode="auto">
          <a:xfrm>
            <a:off x="4632325" y="628650"/>
            <a:ext cx="3309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Triangle Inequality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Metrics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i="1"/>
              <a:t>city block</a:t>
            </a:r>
            <a:r>
              <a:rPr lang="en-US"/>
              <a:t> metric is the distance when only horizontal and vertical travel is allowed, as in walking in a city.</a:t>
            </a:r>
          </a:p>
          <a:p>
            <a:r>
              <a:rPr lang="en-US"/>
              <a:t>It turns out to be</a:t>
            </a:r>
            <a:r>
              <a:rPr lang="en-US">
                <a:cs typeface="Arial" pitchFamily="34" charset="0"/>
                <a:sym typeface="Symbol" pitchFamily="18" charset="2"/>
              </a:rPr>
              <a:t></a:t>
            </a:r>
            <a:br>
              <a:rPr lang="en-US">
                <a:cs typeface="Arial" pitchFamily="34" charset="0"/>
                <a:sym typeface="Symbol" pitchFamily="18" charset="2"/>
              </a:rPr>
            </a:br>
            <a:r>
              <a:rPr lang="en-US">
                <a:cs typeface="Arial" pitchFamily="34" charset="0"/>
                <a:sym typeface="Symbol" pitchFamily="18" charset="2"/>
              </a:rPr>
              <a:t>|x</a:t>
            </a:r>
            <a:r>
              <a:rPr lang="en-US" baseline="-25000">
                <a:cs typeface="Arial" pitchFamily="34" charset="0"/>
                <a:sym typeface="Symbol" pitchFamily="18" charset="2"/>
              </a:rPr>
              <a:t>1</a:t>
            </a:r>
            <a:r>
              <a:rPr lang="en-US">
                <a:cs typeface="Arial" pitchFamily="34" charset="0"/>
                <a:sym typeface="Symbol" pitchFamily="18" charset="2"/>
              </a:rPr>
              <a:t>-y</a:t>
            </a:r>
            <a:r>
              <a:rPr lang="en-US" baseline="-25000">
                <a:cs typeface="Arial" pitchFamily="34" charset="0"/>
                <a:sym typeface="Symbol" pitchFamily="18" charset="2"/>
              </a:rPr>
              <a:t>1</a:t>
            </a:r>
            <a:r>
              <a:rPr lang="en-US">
                <a:cs typeface="Arial" pitchFamily="34" charset="0"/>
                <a:sym typeface="Symbol" pitchFamily="18" charset="2"/>
              </a:rPr>
              <a:t>|+</a:t>
            </a:r>
            <a:r>
              <a:rPr lang="en-US">
                <a:cs typeface="Arial" pitchFamily="34" charset="0"/>
                <a:sym typeface="MT Extra" pitchFamily="18" charset="2"/>
              </a:rPr>
              <a:t>|x</a:t>
            </a:r>
            <a:r>
              <a:rPr lang="en-US" baseline="-25000">
                <a:cs typeface="Arial" pitchFamily="34" charset="0"/>
                <a:sym typeface="MT Extra" pitchFamily="18" charset="2"/>
              </a:rPr>
              <a:t>p</a:t>
            </a:r>
            <a:r>
              <a:rPr lang="en-US">
                <a:cs typeface="Arial" pitchFamily="34" charset="0"/>
                <a:sym typeface="MT Extra" pitchFamily="18" charset="2"/>
              </a:rPr>
              <a:t>-y</a:t>
            </a:r>
            <a:r>
              <a:rPr lang="en-US" baseline="-25000">
                <a:cs typeface="Arial" pitchFamily="34" charset="0"/>
                <a:sym typeface="MT Extra" pitchFamily="18" charset="2"/>
              </a:rPr>
              <a:t>p</a:t>
            </a:r>
            <a:r>
              <a:rPr lang="en-US">
                <a:cs typeface="Arial" pitchFamily="34" charset="0"/>
                <a:sym typeface="MT Extra" pitchFamily="18" charset="2"/>
              </a:rPr>
              <a:t>| </a:t>
            </a:r>
            <a:br>
              <a:rPr lang="en-US">
                <a:cs typeface="Arial" pitchFamily="34" charset="0"/>
                <a:sym typeface="MT Extra" pitchFamily="18" charset="2"/>
              </a:rPr>
            </a:br>
            <a:r>
              <a:rPr lang="en-US">
                <a:cs typeface="Arial" pitchFamily="34" charset="0"/>
                <a:sym typeface="MT Extra" pitchFamily="18" charset="2"/>
              </a:rPr>
              <a:t>instead of the Euclidean distance </a:t>
            </a:r>
            <a:br>
              <a:rPr lang="en-US">
                <a:cs typeface="Arial" pitchFamily="34" charset="0"/>
                <a:sym typeface="MT Extra" pitchFamily="18" charset="2"/>
              </a:rPr>
            </a:br>
            <a:r>
              <a:rPr lang="en-US">
                <a:cs typeface="Arial" pitchFamily="34" charset="0"/>
                <a:sym typeface="Symbol" pitchFamily="18" charset="2"/>
              </a:rPr>
              <a:t>[(x</a:t>
            </a:r>
            <a:r>
              <a:rPr lang="en-US" baseline="-25000">
                <a:cs typeface="Arial" pitchFamily="34" charset="0"/>
                <a:sym typeface="Symbol" pitchFamily="18" charset="2"/>
              </a:rPr>
              <a:t>1</a:t>
            </a:r>
            <a:r>
              <a:rPr lang="en-US">
                <a:cs typeface="Arial" pitchFamily="34" charset="0"/>
                <a:sym typeface="Symbol" pitchFamily="18" charset="2"/>
              </a:rPr>
              <a:t>-y</a:t>
            </a:r>
            <a:r>
              <a:rPr lang="en-US" baseline="-25000">
                <a:cs typeface="Arial" pitchFamily="34" charset="0"/>
                <a:sym typeface="Symbol" pitchFamily="18" charset="2"/>
              </a:rPr>
              <a:t>1</a:t>
            </a:r>
            <a:r>
              <a:rPr lang="en-US">
                <a:cs typeface="Arial" pitchFamily="34" charset="0"/>
                <a:sym typeface="Symbol" pitchFamily="18" charset="2"/>
              </a:rPr>
              <a:t>)</a:t>
            </a:r>
            <a:r>
              <a:rPr lang="en-US" baseline="30000">
                <a:cs typeface="Arial" pitchFamily="34" charset="0"/>
                <a:sym typeface="Symbol" pitchFamily="18" charset="2"/>
              </a:rPr>
              <a:t>2</a:t>
            </a:r>
            <a:r>
              <a:rPr lang="en-US">
                <a:cs typeface="Arial" pitchFamily="34" charset="0"/>
                <a:sym typeface="Symbol" pitchFamily="18" charset="2"/>
              </a:rPr>
              <a:t>+</a:t>
            </a:r>
            <a:r>
              <a:rPr lang="en-US">
                <a:cs typeface="Arial" pitchFamily="34" charset="0"/>
                <a:sym typeface="MT Extra" pitchFamily="18" charset="2"/>
              </a:rPr>
              <a:t>(x</a:t>
            </a:r>
            <a:r>
              <a:rPr lang="en-US" baseline="-25000">
                <a:cs typeface="Arial" pitchFamily="34" charset="0"/>
                <a:sym typeface="MT Extra" pitchFamily="18" charset="2"/>
              </a:rPr>
              <a:t>p</a:t>
            </a:r>
            <a:r>
              <a:rPr lang="en-US">
                <a:cs typeface="Arial" pitchFamily="34" charset="0"/>
                <a:sym typeface="MT Extra" pitchFamily="18" charset="2"/>
              </a:rPr>
              <a:t>-y</a:t>
            </a:r>
            <a:r>
              <a:rPr lang="en-US" baseline="-25000">
                <a:cs typeface="Arial" pitchFamily="34" charset="0"/>
                <a:sym typeface="MT Extra" pitchFamily="18" charset="2"/>
              </a:rPr>
              <a:t>p</a:t>
            </a:r>
            <a:r>
              <a:rPr lang="en-US">
                <a:cs typeface="Arial" pitchFamily="34" charset="0"/>
                <a:sym typeface="MT Extra" pitchFamily="18" charset="2"/>
              </a:rPr>
              <a:t>)</a:t>
            </a:r>
            <a:r>
              <a:rPr lang="en-US" baseline="30000">
                <a:cs typeface="Arial" pitchFamily="34" charset="0"/>
                <a:sym typeface="MT Extra" pitchFamily="18" charset="2"/>
              </a:rPr>
              <a:t>2</a:t>
            </a:r>
            <a:r>
              <a:rPr lang="en-US">
                <a:cs typeface="Arial" pitchFamily="34" charset="0"/>
                <a:sym typeface="MT Extra" pitchFamily="18" charset="2"/>
              </a:rPr>
              <a:t>]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 247 Statistical Analysis of Laboratory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7993-BBA7-4266-B1D4-BAA965B76075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6533</TotalTime>
  <Words>2499</Words>
  <Application>Microsoft Office PowerPoint</Application>
  <PresentationFormat>Letter Paper (8.5x11 in)</PresentationFormat>
  <Paragraphs>412</Paragraphs>
  <Slides>44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Constantia</vt:lpstr>
      <vt:lpstr>Courier New</vt:lpstr>
      <vt:lpstr>MT Extra</vt:lpstr>
      <vt:lpstr>Symbol</vt:lpstr>
      <vt:lpstr>Times New Roman</vt:lpstr>
      <vt:lpstr>Wingdings 2</vt:lpstr>
      <vt:lpstr>Custom Design</vt:lpstr>
      <vt:lpstr>Flow</vt:lpstr>
      <vt:lpstr>Cluster Analysis</vt:lpstr>
      <vt:lpstr>Supervised and Unsupervised Learning</vt:lpstr>
      <vt:lpstr>Unsupervised Learning</vt:lpstr>
      <vt:lpstr>Cluster Analysis</vt:lpstr>
      <vt:lpstr>Distance Measures</vt:lpstr>
      <vt:lpstr>PowerPoint Presentation</vt:lpstr>
      <vt:lpstr>PowerPoint Presentation</vt:lpstr>
      <vt:lpstr>PowerPoint Presentation</vt:lpstr>
      <vt:lpstr>Other Metrics</vt:lpstr>
      <vt:lpstr>Mahalanobis Distance</vt:lpstr>
      <vt:lpstr>PowerPoint Presentation</vt:lpstr>
      <vt:lpstr>PowerPoint Presentation</vt:lpstr>
      <vt:lpstr>PowerPoint Presentation</vt:lpstr>
      <vt:lpstr>Non-Metric Measures of Similarity</vt:lpstr>
      <vt:lpstr>Agglomerative Hierarchical Clustering</vt:lpstr>
      <vt:lpstr>Group Distances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Divisive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Clustering Genes</vt:lpstr>
      <vt:lpstr>Clustering Samples</vt:lpstr>
      <vt:lpstr>Heatmaps</vt:lpstr>
      <vt:lpstr>PowerPoint Presentation</vt:lpstr>
      <vt:lpstr>PowerPoint Presentation</vt:lpstr>
      <vt:lpstr>Cautionary Notes</vt:lpstr>
      <vt:lpstr>PowerPoint Presentation</vt:lpstr>
      <vt:lpstr>Exercises</vt:lpstr>
    </vt:vector>
  </TitlesOfParts>
  <Company>UCD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Multidisciplinary COllaboration:  Why and How?</dc:title>
  <dc:creator>David M. Rocke</dc:creator>
  <cp:lastModifiedBy>David Rocke</cp:lastModifiedBy>
  <cp:revision>112</cp:revision>
  <cp:lastPrinted>1998-10-01T03:37:39Z</cp:lastPrinted>
  <dcterms:created xsi:type="dcterms:W3CDTF">1998-09-24T18:03:49Z</dcterms:created>
  <dcterms:modified xsi:type="dcterms:W3CDTF">2015-05-24T23:49:57Z</dcterms:modified>
</cp:coreProperties>
</file>