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2" r:id="rId2"/>
  </p:sldMasterIdLst>
  <p:notesMasterIdLst>
    <p:notesMasterId r:id="rId45"/>
  </p:notesMasterIdLst>
  <p:handoutMasterIdLst>
    <p:handoutMasterId r:id="rId46"/>
  </p:handoutMasterIdLst>
  <p:sldIdLst>
    <p:sldId id="345" r:id="rId3"/>
    <p:sldId id="346" r:id="rId4"/>
    <p:sldId id="347" r:id="rId5"/>
    <p:sldId id="348" r:id="rId6"/>
    <p:sldId id="381" r:id="rId7"/>
    <p:sldId id="349" r:id="rId8"/>
    <p:sldId id="350" r:id="rId9"/>
    <p:sldId id="351" r:id="rId10"/>
    <p:sldId id="352" r:id="rId11"/>
    <p:sldId id="353" r:id="rId12"/>
    <p:sldId id="354" r:id="rId13"/>
    <p:sldId id="355" r:id="rId14"/>
    <p:sldId id="358" r:id="rId15"/>
    <p:sldId id="356" r:id="rId16"/>
    <p:sldId id="359" r:id="rId17"/>
    <p:sldId id="357" r:id="rId18"/>
    <p:sldId id="361" r:id="rId19"/>
    <p:sldId id="362" r:id="rId20"/>
    <p:sldId id="363" r:id="rId21"/>
    <p:sldId id="360" r:id="rId22"/>
    <p:sldId id="364" r:id="rId23"/>
    <p:sldId id="365" r:id="rId24"/>
    <p:sldId id="367" r:id="rId25"/>
    <p:sldId id="366" r:id="rId26"/>
    <p:sldId id="368" r:id="rId27"/>
    <p:sldId id="369" r:id="rId28"/>
    <p:sldId id="370" r:id="rId29"/>
    <p:sldId id="371" r:id="rId30"/>
    <p:sldId id="372" r:id="rId31"/>
    <p:sldId id="387" r:id="rId32"/>
    <p:sldId id="388" r:id="rId33"/>
    <p:sldId id="389" r:id="rId34"/>
    <p:sldId id="390" r:id="rId35"/>
    <p:sldId id="391" r:id="rId36"/>
    <p:sldId id="392" r:id="rId37"/>
    <p:sldId id="393" r:id="rId38"/>
    <p:sldId id="394" r:id="rId39"/>
    <p:sldId id="395" r:id="rId40"/>
    <p:sldId id="396" r:id="rId41"/>
    <p:sldId id="397" r:id="rId42"/>
    <p:sldId id="400" r:id="rId43"/>
    <p:sldId id="398" r:id="rId44"/>
  </p:sldIdLst>
  <p:sldSz cx="9144000" cy="6858000" type="letter"/>
  <p:notesSz cx="7010400" cy="9296400"/>
  <p:defaultTextStyle>
    <a:defPPr>
      <a:defRPr lang="en-US"/>
    </a:defPPr>
    <a:lvl1pPr algn="l" rtl="0" eaLnBrk="0" fontAlgn="base" hangingPunct="0">
      <a:spcBef>
        <a:spcPct val="0"/>
      </a:spcBef>
      <a:spcAft>
        <a:spcPct val="0"/>
      </a:spcAft>
      <a:defRPr kumimoji="1"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3200" kern="1200">
        <a:solidFill>
          <a:schemeClr val="tx1"/>
        </a:solidFill>
        <a:latin typeface="Times New Roman" pitchFamily="18" charset="0"/>
        <a:ea typeface="+mn-ea"/>
        <a:cs typeface="+mn-cs"/>
      </a:defRPr>
    </a:lvl5pPr>
    <a:lvl6pPr marL="2286000" algn="l" defTabSz="914400" rtl="0" eaLnBrk="1" latinLnBrk="0" hangingPunct="1">
      <a:defRPr kumimoji="1" sz="3200" kern="1200">
        <a:solidFill>
          <a:schemeClr val="tx1"/>
        </a:solidFill>
        <a:latin typeface="Times New Roman" pitchFamily="18" charset="0"/>
        <a:ea typeface="+mn-ea"/>
        <a:cs typeface="+mn-cs"/>
      </a:defRPr>
    </a:lvl6pPr>
    <a:lvl7pPr marL="2743200" algn="l" defTabSz="914400" rtl="0" eaLnBrk="1" latinLnBrk="0" hangingPunct="1">
      <a:defRPr kumimoji="1" sz="3200" kern="1200">
        <a:solidFill>
          <a:schemeClr val="tx1"/>
        </a:solidFill>
        <a:latin typeface="Times New Roman" pitchFamily="18" charset="0"/>
        <a:ea typeface="+mn-ea"/>
        <a:cs typeface="+mn-cs"/>
      </a:defRPr>
    </a:lvl7pPr>
    <a:lvl8pPr marL="3200400" algn="l" defTabSz="914400" rtl="0" eaLnBrk="1" latinLnBrk="0" hangingPunct="1">
      <a:defRPr kumimoji="1" sz="3200" kern="1200">
        <a:solidFill>
          <a:schemeClr val="tx1"/>
        </a:solidFill>
        <a:latin typeface="Times New Roman" pitchFamily="18" charset="0"/>
        <a:ea typeface="+mn-ea"/>
        <a:cs typeface="+mn-cs"/>
      </a:defRPr>
    </a:lvl8pPr>
    <a:lvl9pPr marL="3657600" algn="l" defTabSz="914400" rtl="0" eaLnBrk="1" latinLnBrk="0" hangingPunct="1">
      <a:defRPr kumimoji="1"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64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1594"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lvl1pPr defTabSz="927100">
              <a:defRPr kumimoji="0" sz="1200"/>
            </a:lvl1pPr>
          </a:lstStyle>
          <a:p>
            <a:r>
              <a:rPr lang="en-US"/>
              <a:t>David M. Rocke</a:t>
            </a:r>
          </a:p>
        </p:txBody>
      </p:sp>
      <p:sp>
        <p:nvSpPr>
          <p:cNvPr id="143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lvl1pPr algn="r" defTabSz="927100">
              <a:defRPr kumimoji="0" sz="1200"/>
            </a:lvl1pPr>
          </a:lstStyle>
          <a:p>
            <a:fld id="{543EA80C-7D10-4F65-B4C5-D54A547898DD}" type="datetime1">
              <a:rPr lang="en-US" smtClean="0"/>
              <a:t>5/24/2015</a:t>
            </a:fld>
            <a:endParaRPr lang="en-US"/>
          </a:p>
        </p:txBody>
      </p:sp>
      <p:sp>
        <p:nvSpPr>
          <p:cNvPr id="1434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2738" tIns="46369" rIns="92738" bIns="46369" numCol="1" anchor="b" anchorCtr="0" compatLnSpc="1">
            <a:prstTxWarp prst="textNoShape">
              <a:avLst/>
            </a:prstTxWarp>
          </a:bodyPr>
          <a:lstStyle>
            <a:lvl1pPr defTabSz="927100">
              <a:defRPr kumimoji="0" sz="1200"/>
            </a:lvl1pPr>
          </a:lstStyle>
          <a:p>
            <a:r>
              <a:rPr lang="en-US"/>
              <a:t>Sources of Variation in Microarray Data</a:t>
            </a:r>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2738" tIns="46369" rIns="92738" bIns="46369" numCol="1" anchor="b" anchorCtr="0" compatLnSpc="1">
            <a:prstTxWarp prst="textNoShape">
              <a:avLst/>
            </a:prstTxWarp>
          </a:bodyPr>
          <a:lstStyle>
            <a:lvl1pPr algn="r" defTabSz="927100">
              <a:defRPr kumimoji="0" sz="1200"/>
            </a:lvl1pPr>
          </a:lstStyle>
          <a:p>
            <a:fld id="{4A4C1FD0-3CDA-4C8D-814A-36E2F9ABF130}" type="slidenum">
              <a:rPr lang="en-US"/>
              <a:pPr/>
              <a:t>‹#›</a:t>
            </a:fld>
            <a:endParaRPr lang="en-US"/>
          </a:p>
        </p:txBody>
      </p:sp>
    </p:spTree>
    <p:extLst>
      <p:ext uri="{BB962C8B-B14F-4D97-AF65-F5344CB8AC3E}">
        <p14:creationId xmlns:p14="http://schemas.microsoft.com/office/powerpoint/2010/main" val="6421850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lvl1pPr defTabSz="927100">
              <a:defRPr kumimoji="0" sz="1200"/>
            </a:lvl1pPr>
          </a:lstStyle>
          <a:p>
            <a:endParaRPr lang="en-US"/>
          </a:p>
        </p:txBody>
      </p:sp>
      <p:sp>
        <p:nvSpPr>
          <p:cNvPr id="2057" name="Rectangle 9"/>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9" name="Rectangle 11"/>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lvl1pPr algn="r" defTabSz="927100">
              <a:defRPr kumimoji="0" sz="1200"/>
            </a:lvl1pPr>
          </a:lstStyle>
          <a:p>
            <a:fld id="{2CD68660-B8F0-407A-B25C-469DDE6B802A}" type="datetime1">
              <a:rPr lang="en-US" smtClean="0"/>
              <a:t>5/24/2015</a:t>
            </a:fld>
            <a:endParaRPr lang="en-US"/>
          </a:p>
        </p:txBody>
      </p:sp>
      <p:sp>
        <p:nvSpPr>
          <p:cNvPr id="2060" name="Rectangle 12"/>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2738" tIns="46369" rIns="92738" bIns="46369" numCol="1" anchor="b" anchorCtr="0" compatLnSpc="1">
            <a:prstTxWarp prst="textNoShape">
              <a:avLst/>
            </a:prstTxWarp>
          </a:bodyPr>
          <a:lstStyle>
            <a:lvl1pPr defTabSz="927100">
              <a:defRPr kumimoji="0" sz="1200"/>
            </a:lvl1pPr>
          </a:lstStyle>
          <a:p>
            <a:endParaRPr lang="en-US"/>
          </a:p>
        </p:txBody>
      </p:sp>
      <p:sp>
        <p:nvSpPr>
          <p:cNvPr id="2061" name="Rectangle 13"/>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2738" tIns="46369" rIns="92738" bIns="46369" numCol="1" anchor="b" anchorCtr="0" compatLnSpc="1">
            <a:prstTxWarp prst="textNoShape">
              <a:avLst/>
            </a:prstTxWarp>
          </a:bodyPr>
          <a:lstStyle>
            <a:lvl1pPr algn="r" defTabSz="927100">
              <a:defRPr kumimoji="0" sz="1200"/>
            </a:lvl1pPr>
          </a:lstStyle>
          <a:p>
            <a:fld id="{DEE61B81-AB5C-4F52-BA5C-79BE1E22167D}" type="slidenum">
              <a:rPr lang="en-US"/>
              <a:pPr/>
              <a:t>‹#›</a:t>
            </a:fld>
            <a:endParaRPr lang="en-US"/>
          </a:p>
        </p:txBody>
      </p:sp>
    </p:spTree>
    <p:extLst>
      <p:ext uri="{BB962C8B-B14F-4D97-AF65-F5344CB8AC3E}">
        <p14:creationId xmlns:p14="http://schemas.microsoft.com/office/powerpoint/2010/main" val="1571176490"/>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0101AE22-BF07-4410-B83D-DF86FF3C96E6}"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50E87393-F3B6-4FF3-93A7-97F65E4D3DED}" type="slidenum">
              <a:rPr lang="en-US"/>
              <a:pPr/>
              <a:t>1</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7072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1FD4F943-7D34-46EB-9936-782AC46FD58F}"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8EF4A5A5-1C05-447D-8716-3092AF367418}" type="slidenum">
              <a:rPr lang="en-US"/>
              <a:pPr/>
              <a:t>10</a:t>
            </a:fld>
            <a:endParaRPr 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293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4E9557B7-D4E2-4EAB-8AD8-A9EAC66B5507}"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B9BBAFE2-35F0-4E3A-B181-B93E15869F3D}" type="slidenum">
              <a:rPr lang="en-US"/>
              <a:pPr/>
              <a:t>11</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075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87803671-C547-403C-9743-1DB1BDF53C6B}"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E2711FDC-F439-43A1-B8CB-ECB036E491AF}" type="slidenum">
              <a:rPr lang="en-US"/>
              <a:pPr/>
              <a:t>12</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390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D9B0E6B7-0719-41EB-B440-DB27B511535D}"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C9AD0FBE-0157-4B2B-AEB6-E95E20BFE20C}" type="slidenum">
              <a:rPr lang="en-US"/>
              <a:pPr/>
              <a:t>13</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678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27935BA3-69D1-43F4-93F2-CF9277BAAF1E}"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24F7DDCE-B292-40B9-8537-DE6B47F59BB3}" type="slidenum">
              <a:rPr lang="en-US"/>
              <a:pPr/>
              <a:t>14</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915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B22A1A08-CF09-4B17-A87E-65D7762BC680}"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BF88A2D8-1386-4E7B-9FAF-8F5B5A339A74}" type="slidenum">
              <a:rPr lang="en-US"/>
              <a:pPr/>
              <a:t>15</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387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EFE510E4-06A5-42B1-A33A-BE669A6A57E4}"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D57E7915-521F-427E-818D-4D63D2E19D30}" type="slidenum">
              <a:rPr lang="en-US"/>
              <a:pPr/>
              <a:t>16</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445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E3AAE8B5-F901-43E1-B4A8-9F52442D7259}"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C4478A3F-EB21-429C-95C8-5D9990DC834E}" type="slidenum">
              <a:rPr lang="en-US"/>
              <a:pPr/>
              <a:t>17</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8036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8D72558D-3271-4B02-9F4C-F9602844896E}"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8A699666-1DC2-4EFA-83FB-1D60EBA53DB7}" type="slidenum">
              <a:rPr lang="en-US"/>
              <a:pPr/>
              <a:t>18</a:t>
            </a:fld>
            <a:endParaRPr 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7077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5C256394-629C-472A-B3B7-90F473913916}"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9B48DE6A-3CB5-4EC1-BACC-4F3D0074D769}" type="slidenum">
              <a:rPr lang="en-US"/>
              <a:pPr/>
              <a:t>19</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184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A41F635E-B67E-4140-85FF-1DF87578337B}"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4BC373C5-B8CD-419C-9B07-8ECDABC4C4DD}" type="slidenum">
              <a:rPr lang="en-US"/>
              <a:pPr/>
              <a:t>2</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0098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6A00A48B-EB7D-4D7E-929D-7763A7446103}"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DCF1C2A6-0A44-418C-AE46-EA30BD4E44DE}" type="slidenum">
              <a:rPr lang="en-US"/>
              <a:pPr/>
              <a:t>20</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4203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2EF6B37B-A3EB-4C55-9D38-70A4245B4F7F}"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2C788637-C6AB-49B0-9C85-FEAB7314EE13}" type="slidenum">
              <a:rPr lang="en-US"/>
              <a:pPr/>
              <a:t>21</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0310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DA51F655-1181-44EF-93E0-298D21D244DB}"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BF481C84-18FD-4FAF-8A56-C0EF1FBCDB76}" type="slidenum">
              <a:rPr lang="en-US"/>
              <a:pPr/>
              <a:t>22</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7226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3913F1D5-523D-4341-9285-6D791E96D1B5}"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1D29E29B-ECBB-4045-81AA-C27F26FE2B9C}" type="slidenum">
              <a:rPr lang="en-US"/>
              <a:pPr/>
              <a:t>23</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9241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D6F15C49-3C6A-43D8-80CC-9DC5D1177085}"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9437D4DD-0C27-4F46-A6F6-BA0E1A535C14}" type="slidenum">
              <a:rPr lang="en-US"/>
              <a:pPr/>
              <a:t>24</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234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9E9C55F7-E614-4CB5-88C8-F5AF17862F8C}"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B3769FA6-8D45-452D-9206-C7CCDDD4CDA9}" type="slidenum">
              <a:rPr lang="en-US"/>
              <a:pPr/>
              <a:t>25</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8301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39BEBF30-38A3-4ADC-92E9-0D62BC855868}"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617E2ED8-2E48-4546-BAD1-29548E248335}" type="slidenum">
              <a:rPr lang="en-US"/>
              <a:pPr/>
              <a:t>26</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43896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73C6D82B-C2FF-43E6-94D8-9CDB8EC0D194}"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FDBE64A4-10D4-4CE5-A4AF-86F0767697D1}" type="slidenum">
              <a:rPr lang="en-US"/>
              <a:pPr/>
              <a:t>27</a:t>
            </a:fld>
            <a:endParaRPr 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7655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8E492C1D-6C4A-4130-9CB5-6A86222BEFED}"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C14E33B3-3060-4388-9775-205A9E47403C}" type="slidenum">
              <a:rPr lang="en-US"/>
              <a:pPr/>
              <a:t>28</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2610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D24BD84A-2C69-4F1A-9065-A1F9CFFC7C54}"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61C04884-C33B-4AFB-B723-39034E3E5487}" type="slidenum">
              <a:rPr lang="en-US"/>
              <a:pPr/>
              <a:t>29</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593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67AF5636-BD7E-43DD-955B-808B15A792A1}"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61AE9DBB-1459-4ACA-B0D8-27EDA9998AC7}" type="slidenum">
              <a:rPr lang="en-US"/>
              <a:pPr/>
              <a:t>3</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2201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86A4BBE6-1929-4EE7-B8C4-924B40CCE3A5}"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67902BCA-9AD4-4E75-91FB-B3BA7ED4319E}" type="slidenum">
              <a:rPr lang="en-US"/>
              <a:pPr/>
              <a:t>30</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996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CC79EFA0-5DE4-40DC-AAD1-91F3D47166EF}"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3413B22A-B28F-4147-83EF-FDEDCB60BD2C}" type="slidenum">
              <a:rPr lang="en-US"/>
              <a:pPr/>
              <a:t>31</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8411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C88E6E49-BB1F-4C37-B881-4AF6EAB0BCE9}"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4E85BFCF-7BCE-434B-B06E-35216DAA110A}" type="slidenum">
              <a:rPr lang="en-US"/>
              <a:pPr/>
              <a:t>32</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225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E8BD8F59-364D-41F8-BD53-AE53656858AA}"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55378534-E89E-4FE8-B1C5-CC8CF39C2B63}" type="slidenum">
              <a:rPr lang="en-US"/>
              <a:pPr/>
              <a:t>33</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3683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0B29B04E-2A86-4911-95AF-A4EE78974D25}"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4D4524B7-6CC6-4D63-BC3E-17DBF55E6923}" type="slidenum">
              <a:rPr lang="en-US"/>
              <a:pPr/>
              <a:t>34</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0736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6E1F590C-707F-4F1B-AB0C-CA0F96AC00CF}"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78B509C3-65C5-4357-B7D4-4F40E96FBFDF}" type="slidenum">
              <a:rPr lang="en-US"/>
              <a:pPr/>
              <a:t>35</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6737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DAB24ACD-245F-4971-9898-33D4AB43A5F2}"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879FDD2B-F1E3-4DFE-A7DD-11C89175EF11}" type="slidenum">
              <a:rPr lang="en-US"/>
              <a:pPr/>
              <a:t>36</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1388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115AB39A-E0F4-449B-9729-60A62F04C155}"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D12D7680-28AB-463F-A0CD-F4190E437FB3}" type="slidenum">
              <a:rPr lang="en-US"/>
              <a:pPr/>
              <a:t>37</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3341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07F28260-F2B8-4593-AFA2-9FF88CC677B9}"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A68D628A-6154-4576-95DA-4B2287402D2F}" type="slidenum">
              <a:rPr lang="en-US"/>
              <a:pPr/>
              <a:t>38</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983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DC4C6045-5B72-41D6-9BA5-EB97EFF3CC36}"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F4A306BB-1B0E-4DDE-84F7-6812F17E2E3C}" type="slidenum">
              <a:rPr lang="en-US"/>
              <a:pPr/>
              <a:t>39</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480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FF596E45-859B-4106-BC5B-3E63DED5407A}"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5BD2C534-2531-4B89-B2C2-1ABE39FC3A72}" type="slidenum">
              <a:rPr lang="en-US"/>
              <a:pPr/>
              <a:t>4</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5370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F2DCC93A-39B5-4E68-80AF-6ACD7474EA0E}"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7903108D-A067-4415-ACE2-6075C4AB755E}" type="slidenum">
              <a:rPr lang="en-US"/>
              <a:pPr/>
              <a:t>40</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712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949C3E00-D359-484C-A1C1-B0A659B7E682}"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E3B39BBF-B161-4CB2-B1AD-7472459213B8}" type="slidenum">
              <a:rPr lang="en-US"/>
              <a:pPr/>
              <a:t>5</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91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8E889CF7-A2E0-4E01-A046-F57422E5C91B}"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6215213B-1526-4DDC-ADC8-C5012ABDD984}" type="slidenum">
              <a:rPr lang="en-US"/>
              <a:pPr/>
              <a:t>6</a:t>
            </a:fld>
            <a:endParaRPr 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47970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C914538A-34ED-4A87-A2CA-2D44D086C08A}"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88EBB99E-D027-49A1-A335-B72DB4247D1D}" type="slidenum">
              <a:rPr lang="en-US"/>
              <a:pPr/>
              <a:t>7</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918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CD46E19B-D083-4A1B-90AA-B8CF9E3D5273}"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C7220B8B-644C-4749-A3AB-0487D90E525B}" type="slidenum">
              <a:rPr lang="en-US"/>
              <a:pPr/>
              <a:t>8</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528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B4484CC0-6FB9-46D8-AFB9-4A221F2DDE83}" type="datetime1">
              <a:rPr lang="en-US" smtClean="0"/>
              <a:t>5/24/2015</a:t>
            </a:fld>
            <a:endParaRPr lang="en-US"/>
          </a:p>
        </p:txBody>
      </p:sp>
      <p:sp>
        <p:nvSpPr>
          <p:cNvPr id="7" name="Rectangle 13"/>
          <p:cNvSpPr>
            <a:spLocks noGrp="1" noChangeArrowheads="1"/>
          </p:cNvSpPr>
          <p:nvPr>
            <p:ph type="sldNum" sz="quarter" idx="5"/>
          </p:nvPr>
        </p:nvSpPr>
        <p:spPr>
          <a:ln/>
        </p:spPr>
        <p:txBody>
          <a:bodyPr/>
          <a:lstStyle/>
          <a:p>
            <a:fld id="{12FB8841-4F7B-4C46-81A0-95D1F997DAB1}" type="slidenum">
              <a:rPr lang="en-US"/>
              <a:pPr/>
              <a:t>9</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775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72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72036" name="Rectangle 4"/>
          <p:cNvSpPr>
            <a:spLocks noGrp="1" noChangeArrowheads="1"/>
          </p:cNvSpPr>
          <p:nvPr>
            <p:ph type="dt" sz="half" idx="2"/>
          </p:nvPr>
        </p:nvSpPr>
        <p:spPr/>
        <p:txBody>
          <a:bodyPr/>
          <a:lstStyle>
            <a:lvl1pPr>
              <a:defRPr/>
            </a:lvl1pPr>
          </a:lstStyle>
          <a:p>
            <a:r>
              <a:rPr lang="en-US" smtClean="0"/>
              <a:t>May 26, 2015</a:t>
            </a:r>
            <a:endParaRPr lang="en-US"/>
          </a:p>
        </p:txBody>
      </p:sp>
      <p:sp>
        <p:nvSpPr>
          <p:cNvPr id="172037" name="Rectangle 5"/>
          <p:cNvSpPr>
            <a:spLocks noGrp="1" noChangeArrowheads="1"/>
          </p:cNvSpPr>
          <p:nvPr>
            <p:ph type="ftr" sz="quarter" idx="3"/>
          </p:nvPr>
        </p:nvSpPr>
        <p:spPr/>
        <p:txBody>
          <a:bodyPr/>
          <a:lstStyle>
            <a:lvl1pPr>
              <a:defRPr/>
            </a:lvl1pPr>
          </a:lstStyle>
          <a:p>
            <a:r>
              <a:rPr lang="en-US" smtClean="0"/>
              <a:t>SPH 247 Statistical Analysis of Laboratory Data</a:t>
            </a:r>
            <a:endParaRPr lang="en-US"/>
          </a:p>
        </p:txBody>
      </p:sp>
      <p:sp>
        <p:nvSpPr>
          <p:cNvPr id="172038" name="Rectangle 6"/>
          <p:cNvSpPr>
            <a:spLocks noGrp="1" noChangeArrowheads="1"/>
          </p:cNvSpPr>
          <p:nvPr>
            <p:ph type="sldNum" sz="quarter" idx="4"/>
          </p:nvPr>
        </p:nvSpPr>
        <p:spPr/>
        <p:txBody>
          <a:bodyPr/>
          <a:lstStyle>
            <a:lvl1pPr>
              <a:defRPr/>
            </a:lvl1pPr>
          </a:lstStyle>
          <a:p>
            <a:fld id="{0DE325D0-FAB9-4D4A-B5E3-02F059AC37A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26, 2015</a:t>
            </a:r>
            <a:endParaRPr lang="en-US"/>
          </a:p>
        </p:txBody>
      </p:sp>
      <p:sp>
        <p:nvSpPr>
          <p:cNvPr id="5" name="Footer Placeholder 4"/>
          <p:cNvSpPr>
            <a:spLocks noGrp="1"/>
          </p:cNvSpPr>
          <p:nvPr>
            <p:ph type="ftr" sz="quarter" idx="11"/>
          </p:nvPr>
        </p:nvSpPr>
        <p:spPr/>
        <p:txBody>
          <a:bodyPr/>
          <a:lstStyle>
            <a:lvl1pPr>
              <a:defRPr/>
            </a:lvl1p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lvl1pPr>
              <a:defRPr/>
            </a:lvl1pPr>
          </a:lstStyle>
          <a:p>
            <a:fld id="{0173F2BD-56D5-457C-B52B-EAD57892C1F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26, 2015</a:t>
            </a:r>
            <a:endParaRPr lang="en-US"/>
          </a:p>
        </p:txBody>
      </p:sp>
      <p:sp>
        <p:nvSpPr>
          <p:cNvPr id="5" name="Footer Placeholder 4"/>
          <p:cNvSpPr>
            <a:spLocks noGrp="1"/>
          </p:cNvSpPr>
          <p:nvPr>
            <p:ph type="ftr" sz="quarter" idx="11"/>
          </p:nvPr>
        </p:nvSpPr>
        <p:spPr/>
        <p:txBody>
          <a:bodyPr/>
          <a:lstStyle>
            <a:lvl1pPr>
              <a:defRPr/>
            </a:lvl1p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lvl1pPr>
              <a:defRPr/>
            </a:lvl1pPr>
          </a:lstStyle>
          <a:p>
            <a:fld id="{F7B37865-7FAF-4D52-A7F6-28A4913DA22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May 26, 2015</a:t>
            </a:r>
            <a:endParaRPr lang="en-US"/>
          </a:p>
        </p:txBody>
      </p:sp>
      <p:sp>
        <p:nvSpPr>
          <p:cNvPr id="19" name="Footer Placeholder 18"/>
          <p:cNvSpPr>
            <a:spLocks noGrp="1"/>
          </p:cNvSpPr>
          <p:nvPr>
            <p:ph type="ftr" sz="quarter" idx="11"/>
          </p:nvPr>
        </p:nvSpPr>
        <p:spPr/>
        <p:txBody>
          <a:bodyPr/>
          <a:lstStyle/>
          <a:p>
            <a:r>
              <a:rPr lang="en-US" smtClean="0"/>
              <a:t>SPH 247 Statistical Analysis of Laboratory Data</a:t>
            </a:r>
            <a:endParaRPr lang="en-US"/>
          </a:p>
        </p:txBody>
      </p:sp>
      <p:sp>
        <p:nvSpPr>
          <p:cNvPr id="27" name="Slide Number Placeholder 26"/>
          <p:cNvSpPr>
            <a:spLocks noGrp="1"/>
          </p:cNvSpPr>
          <p:nvPr>
            <p:ph type="sldNum" sz="quarter" idx="12"/>
          </p:nvPr>
        </p:nvSpPr>
        <p:spPr/>
        <p:txBody>
          <a:bodyPr/>
          <a:lstStyle/>
          <a:p>
            <a:fld id="{0DE325D0-FAB9-4D4A-B5E3-02F059AC37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6A60021F-3F96-4304-B6BD-BC85DC4E764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6E5EF4DF-3308-4A76-921E-E32ABDFD59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May 26, 2015</a:t>
            </a:r>
            <a:endParaRPr lang="en-US"/>
          </a:p>
        </p:txBody>
      </p:sp>
      <p:sp>
        <p:nvSpPr>
          <p:cNvPr id="6" name="Footer Placeholder 5"/>
          <p:cNvSpPr>
            <a:spLocks noGrp="1"/>
          </p:cNvSpPr>
          <p:nvPr>
            <p:ph type="ftr" sz="quarter" idx="11"/>
          </p:nvPr>
        </p:nvSpPr>
        <p:spPr/>
        <p:txBody>
          <a:bodyPr/>
          <a:lstStyle/>
          <a:p>
            <a:r>
              <a:rPr lang="en-US" smtClean="0"/>
              <a:t>SPH 247 Statistical Analysis of Laboratory Data</a:t>
            </a:r>
            <a:endParaRPr lang="en-US"/>
          </a:p>
        </p:txBody>
      </p:sp>
      <p:sp>
        <p:nvSpPr>
          <p:cNvPr id="7" name="Slide Number Placeholder 6"/>
          <p:cNvSpPr>
            <a:spLocks noGrp="1"/>
          </p:cNvSpPr>
          <p:nvPr>
            <p:ph type="sldNum" sz="quarter" idx="12"/>
          </p:nvPr>
        </p:nvSpPr>
        <p:spPr/>
        <p:txBody>
          <a:bodyPr/>
          <a:lstStyle/>
          <a:p>
            <a:fld id="{69856385-F6DB-46FC-9A84-0945CF34C9D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May 26, 2015</a:t>
            </a:r>
            <a:endParaRPr lang="en-US"/>
          </a:p>
        </p:txBody>
      </p:sp>
      <p:sp>
        <p:nvSpPr>
          <p:cNvPr id="8" name="Footer Placeholder 7"/>
          <p:cNvSpPr>
            <a:spLocks noGrp="1"/>
          </p:cNvSpPr>
          <p:nvPr>
            <p:ph type="ftr" sz="quarter" idx="11"/>
          </p:nvPr>
        </p:nvSpPr>
        <p:spPr/>
        <p:txBody>
          <a:bodyPr/>
          <a:lstStyle/>
          <a:p>
            <a:r>
              <a:rPr lang="en-US" smtClean="0"/>
              <a:t>SPH 247 Statistical Analysis of Laboratory Data</a:t>
            </a:r>
            <a:endParaRPr lang="en-US"/>
          </a:p>
        </p:txBody>
      </p:sp>
      <p:sp>
        <p:nvSpPr>
          <p:cNvPr id="9" name="Slide Number Placeholder 8"/>
          <p:cNvSpPr>
            <a:spLocks noGrp="1"/>
          </p:cNvSpPr>
          <p:nvPr>
            <p:ph type="sldNum" sz="quarter" idx="12"/>
          </p:nvPr>
        </p:nvSpPr>
        <p:spPr/>
        <p:txBody>
          <a:bodyPr/>
          <a:lstStyle/>
          <a:p>
            <a:fld id="{BDC482FD-407B-4A8C-B8B8-FA2EC05568C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May 26, 2015</a:t>
            </a:r>
            <a:endParaRPr lang="en-US"/>
          </a:p>
        </p:txBody>
      </p:sp>
      <p:sp>
        <p:nvSpPr>
          <p:cNvPr id="4" name="Footer Placeholder 3"/>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4"/>
          <p:cNvSpPr>
            <a:spLocks noGrp="1"/>
          </p:cNvSpPr>
          <p:nvPr>
            <p:ph type="sldNum" sz="quarter" idx="12"/>
          </p:nvPr>
        </p:nvSpPr>
        <p:spPr/>
        <p:txBody>
          <a:bodyPr/>
          <a:lstStyle/>
          <a:p>
            <a:fld id="{E77E6666-7A88-423A-A753-96D0C7A12EB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May 26, 2015</a:t>
            </a:r>
            <a:endParaRPr lang="en-US"/>
          </a:p>
        </p:txBody>
      </p:sp>
      <p:sp>
        <p:nvSpPr>
          <p:cNvPr id="3"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4" name="Slide Number Placeholder 3"/>
          <p:cNvSpPr>
            <a:spLocks noGrp="1"/>
          </p:cNvSpPr>
          <p:nvPr>
            <p:ph type="sldNum" sz="quarter" idx="12"/>
          </p:nvPr>
        </p:nvSpPr>
        <p:spPr/>
        <p:txBody>
          <a:bodyPr/>
          <a:lstStyle/>
          <a:p>
            <a:fld id="{A17475E3-4451-4936-9EE5-2518D788E08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May 26, 2015</a:t>
            </a:r>
            <a:endParaRPr lang="en-US"/>
          </a:p>
        </p:txBody>
      </p:sp>
      <p:sp>
        <p:nvSpPr>
          <p:cNvPr id="6" name="Footer Placeholder 5"/>
          <p:cNvSpPr>
            <a:spLocks noGrp="1"/>
          </p:cNvSpPr>
          <p:nvPr>
            <p:ph type="ftr" sz="quarter" idx="11"/>
          </p:nvPr>
        </p:nvSpPr>
        <p:spPr/>
        <p:txBody>
          <a:bodyPr/>
          <a:lstStyle/>
          <a:p>
            <a:r>
              <a:rPr lang="en-US" smtClean="0"/>
              <a:t>SPH 247 Statistical Analysis of Laboratory Data</a:t>
            </a:r>
            <a:endParaRPr lang="en-US"/>
          </a:p>
        </p:txBody>
      </p:sp>
      <p:sp>
        <p:nvSpPr>
          <p:cNvPr id="7" name="Slide Number Placeholder 6"/>
          <p:cNvSpPr>
            <a:spLocks noGrp="1"/>
          </p:cNvSpPr>
          <p:nvPr>
            <p:ph type="sldNum" sz="quarter" idx="12"/>
          </p:nvPr>
        </p:nvSpPr>
        <p:spPr/>
        <p:txBody>
          <a:bodyPr/>
          <a:lstStyle/>
          <a:p>
            <a:fld id="{F59D4E2B-F8F8-4B17-A07B-B56E02C96E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26, 2015</a:t>
            </a:r>
            <a:endParaRPr lang="en-US"/>
          </a:p>
        </p:txBody>
      </p:sp>
      <p:sp>
        <p:nvSpPr>
          <p:cNvPr id="5" name="Footer Placeholder 4"/>
          <p:cNvSpPr>
            <a:spLocks noGrp="1"/>
          </p:cNvSpPr>
          <p:nvPr>
            <p:ph type="ftr" sz="quarter" idx="11"/>
          </p:nvPr>
        </p:nvSpPr>
        <p:spPr/>
        <p:txBody>
          <a:bodyPr/>
          <a:lstStyle>
            <a:lvl1pPr>
              <a:defRPr/>
            </a:lvl1p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lvl1pPr>
              <a:defRPr/>
            </a:lvl1pPr>
          </a:lstStyle>
          <a:p>
            <a:fld id="{6A60021F-3F96-4304-B6BD-BC85DC4E764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May 26, 2015</a:t>
            </a:r>
            <a:endParaRPr lang="en-US"/>
          </a:p>
        </p:txBody>
      </p:sp>
      <p:sp>
        <p:nvSpPr>
          <p:cNvPr id="6" name="Footer Placeholder 5"/>
          <p:cNvSpPr>
            <a:spLocks noGrp="1"/>
          </p:cNvSpPr>
          <p:nvPr>
            <p:ph type="ftr" sz="quarter" idx="11"/>
          </p:nvPr>
        </p:nvSpPr>
        <p:spPr/>
        <p:txBody>
          <a:bodyPr/>
          <a:lstStyle/>
          <a:p>
            <a:r>
              <a:rPr lang="en-US" smtClean="0"/>
              <a:t>SPH 247 Statistical Analysis of Laboratory Data</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6D1C3C6-F7E4-4B74-847B-71ABD3CD89F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0173F2BD-56D5-457C-B52B-EAD57892C1F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F7B37865-7FAF-4D52-A7F6-28A4913DA2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May 26, 2015</a:t>
            </a:r>
            <a:endParaRPr lang="en-US"/>
          </a:p>
        </p:txBody>
      </p:sp>
      <p:sp>
        <p:nvSpPr>
          <p:cNvPr id="5" name="Footer Placeholder 4"/>
          <p:cNvSpPr>
            <a:spLocks noGrp="1"/>
          </p:cNvSpPr>
          <p:nvPr>
            <p:ph type="ftr" sz="quarter" idx="11"/>
          </p:nvPr>
        </p:nvSpPr>
        <p:spPr/>
        <p:txBody>
          <a:bodyPr/>
          <a:lstStyle>
            <a:lvl1pPr>
              <a:defRPr/>
            </a:lvl1p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lvl1pPr>
              <a:defRPr/>
            </a:lvl1pPr>
          </a:lstStyle>
          <a:p>
            <a:fld id="{6E5EF4DF-3308-4A76-921E-E32ABDFD59C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May 26, 2015</a:t>
            </a:r>
            <a:endParaRPr lang="en-US"/>
          </a:p>
        </p:txBody>
      </p:sp>
      <p:sp>
        <p:nvSpPr>
          <p:cNvPr id="6" name="Footer Placeholder 5"/>
          <p:cNvSpPr>
            <a:spLocks noGrp="1"/>
          </p:cNvSpPr>
          <p:nvPr>
            <p:ph type="ftr" sz="quarter" idx="11"/>
          </p:nvPr>
        </p:nvSpPr>
        <p:spPr/>
        <p:txBody>
          <a:bodyPr/>
          <a:lstStyle>
            <a:lvl1pPr>
              <a:defRPr/>
            </a:lvl1pPr>
          </a:lstStyle>
          <a:p>
            <a:r>
              <a:rPr lang="en-US" smtClean="0"/>
              <a:t>SPH 247 Statistical Analysis of Laboratory Data</a:t>
            </a:r>
            <a:endParaRPr lang="en-US"/>
          </a:p>
        </p:txBody>
      </p:sp>
      <p:sp>
        <p:nvSpPr>
          <p:cNvPr id="7" name="Slide Number Placeholder 6"/>
          <p:cNvSpPr>
            <a:spLocks noGrp="1"/>
          </p:cNvSpPr>
          <p:nvPr>
            <p:ph type="sldNum" sz="quarter" idx="12"/>
          </p:nvPr>
        </p:nvSpPr>
        <p:spPr/>
        <p:txBody>
          <a:bodyPr/>
          <a:lstStyle>
            <a:lvl1pPr>
              <a:defRPr/>
            </a:lvl1pPr>
          </a:lstStyle>
          <a:p>
            <a:fld id="{69856385-F6DB-46FC-9A84-0945CF34C9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May 26, 2015</a:t>
            </a:r>
            <a:endParaRPr lang="en-US"/>
          </a:p>
        </p:txBody>
      </p:sp>
      <p:sp>
        <p:nvSpPr>
          <p:cNvPr id="8" name="Footer Placeholder 7"/>
          <p:cNvSpPr>
            <a:spLocks noGrp="1"/>
          </p:cNvSpPr>
          <p:nvPr>
            <p:ph type="ftr" sz="quarter" idx="11"/>
          </p:nvPr>
        </p:nvSpPr>
        <p:spPr/>
        <p:txBody>
          <a:bodyPr/>
          <a:lstStyle>
            <a:lvl1pPr>
              <a:defRPr/>
            </a:lvl1pPr>
          </a:lstStyle>
          <a:p>
            <a:r>
              <a:rPr lang="en-US" smtClean="0"/>
              <a:t>SPH 247 Statistical Analysis of Laboratory Data</a:t>
            </a:r>
            <a:endParaRPr lang="en-US"/>
          </a:p>
        </p:txBody>
      </p:sp>
      <p:sp>
        <p:nvSpPr>
          <p:cNvPr id="9" name="Slide Number Placeholder 8"/>
          <p:cNvSpPr>
            <a:spLocks noGrp="1"/>
          </p:cNvSpPr>
          <p:nvPr>
            <p:ph type="sldNum" sz="quarter" idx="12"/>
          </p:nvPr>
        </p:nvSpPr>
        <p:spPr/>
        <p:txBody>
          <a:bodyPr/>
          <a:lstStyle>
            <a:lvl1pPr>
              <a:defRPr/>
            </a:lvl1pPr>
          </a:lstStyle>
          <a:p>
            <a:fld id="{BDC482FD-407B-4A8C-B8B8-FA2EC05568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May 26, 2015</a:t>
            </a:r>
            <a:endParaRPr lang="en-US"/>
          </a:p>
        </p:txBody>
      </p:sp>
      <p:sp>
        <p:nvSpPr>
          <p:cNvPr id="4" name="Footer Placeholder 3"/>
          <p:cNvSpPr>
            <a:spLocks noGrp="1"/>
          </p:cNvSpPr>
          <p:nvPr>
            <p:ph type="ftr" sz="quarter" idx="11"/>
          </p:nvPr>
        </p:nvSpPr>
        <p:spPr/>
        <p:txBody>
          <a:bodyPr/>
          <a:lstStyle>
            <a:lvl1pPr>
              <a:defRPr/>
            </a:lvl1pPr>
          </a:lstStyle>
          <a:p>
            <a:r>
              <a:rPr lang="en-US" smtClean="0"/>
              <a:t>SPH 247 Statistical Analysis of Laboratory Data</a:t>
            </a:r>
            <a:endParaRPr lang="en-US"/>
          </a:p>
        </p:txBody>
      </p:sp>
      <p:sp>
        <p:nvSpPr>
          <p:cNvPr id="5" name="Slide Number Placeholder 4"/>
          <p:cNvSpPr>
            <a:spLocks noGrp="1"/>
          </p:cNvSpPr>
          <p:nvPr>
            <p:ph type="sldNum" sz="quarter" idx="12"/>
          </p:nvPr>
        </p:nvSpPr>
        <p:spPr/>
        <p:txBody>
          <a:bodyPr/>
          <a:lstStyle>
            <a:lvl1pPr>
              <a:defRPr/>
            </a:lvl1pPr>
          </a:lstStyle>
          <a:p>
            <a:fld id="{E77E6666-7A88-423A-A753-96D0C7A12EB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May 26, 2015</a:t>
            </a:r>
            <a:endParaRPr lang="en-US"/>
          </a:p>
        </p:txBody>
      </p:sp>
      <p:sp>
        <p:nvSpPr>
          <p:cNvPr id="3" name="Footer Placeholder 2"/>
          <p:cNvSpPr>
            <a:spLocks noGrp="1"/>
          </p:cNvSpPr>
          <p:nvPr>
            <p:ph type="ftr" sz="quarter" idx="11"/>
          </p:nvPr>
        </p:nvSpPr>
        <p:spPr/>
        <p:txBody>
          <a:bodyPr/>
          <a:lstStyle>
            <a:lvl1pPr>
              <a:defRPr/>
            </a:lvl1pPr>
          </a:lstStyle>
          <a:p>
            <a:r>
              <a:rPr lang="en-US" smtClean="0"/>
              <a:t>SPH 247 Statistical Analysis of Laboratory Data</a:t>
            </a:r>
            <a:endParaRPr lang="en-US"/>
          </a:p>
        </p:txBody>
      </p:sp>
      <p:sp>
        <p:nvSpPr>
          <p:cNvPr id="4" name="Slide Number Placeholder 3"/>
          <p:cNvSpPr>
            <a:spLocks noGrp="1"/>
          </p:cNvSpPr>
          <p:nvPr>
            <p:ph type="sldNum" sz="quarter" idx="12"/>
          </p:nvPr>
        </p:nvSpPr>
        <p:spPr/>
        <p:txBody>
          <a:bodyPr/>
          <a:lstStyle>
            <a:lvl1pPr>
              <a:defRPr/>
            </a:lvl1pPr>
          </a:lstStyle>
          <a:p>
            <a:fld id="{A17475E3-4451-4936-9EE5-2518D788E08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May 26, 2015</a:t>
            </a:r>
            <a:endParaRPr lang="en-US"/>
          </a:p>
        </p:txBody>
      </p:sp>
      <p:sp>
        <p:nvSpPr>
          <p:cNvPr id="6" name="Footer Placeholder 5"/>
          <p:cNvSpPr>
            <a:spLocks noGrp="1"/>
          </p:cNvSpPr>
          <p:nvPr>
            <p:ph type="ftr" sz="quarter" idx="11"/>
          </p:nvPr>
        </p:nvSpPr>
        <p:spPr/>
        <p:txBody>
          <a:bodyPr/>
          <a:lstStyle>
            <a:lvl1pPr>
              <a:defRPr/>
            </a:lvl1pPr>
          </a:lstStyle>
          <a:p>
            <a:r>
              <a:rPr lang="en-US" smtClean="0"/>
              <a:t>SPH 247 Statistical Analysis of Laboratory Data</a:t>
            </a:r>
            <a:endParaRPr lang="en-US"/>
          </a:p>
        </p:txBody>
      </p:sp>
      <p:sp>
        <p:nvSpPr>
          <p:cNvPr id="7" name="Slide Number Placeholder 6"/>
          <p:cNvSpPr>
            <a:spLocks noGrp="1"/>
          </p:cNvSpPr>
          <p:nvPr>
            <p:ph type="sldNum" sz="quarter" idx="12"/>
          </p:nvPr>
        </p:nvSpPr>
        <p:spPr/>
        <p:txBody>
          <a:bodyPr/>
          <a:lstStyle>
            <a:lvl1pPr>
              <a:defRPr/>
            </a:lvl1pPr>
          </a:lstStyle>
          <a:p>
            <a:fld id="{F59D4E2B-F8F8-4B17-A07B-B56E02C96E3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May 26, 2015</a:t>
            </a:r>
            <a:endParaRPr lang="en-US"/>
          </a:p>
        </p:txBody>
      </p:sp>
      <p:sp>
        <p:nvSpPr>
          <p:cNvPr id="6" name="Footer Placeholder 5"/>
          <p:cNvSpPr>
            <a:spLocks noGrp="1"/>
          </p:cNvSpPr>
          <p:nvPr>
            <p:ph type="ftr" sz="quarter" idx="11"/>
          </p:nvPr>
        </p:nvSpPr>
        <p:spPr/>
        <p:txBody>
          <a:bodyPr/>
          <a:lstStyle>
            <a:lvl1pPr>
              <a:defRPr/>
            </a:lvl1pPr>
          </a:lstStyle>
          <a:p>
            <a:r>
              <a:rPr lang="en-US" smtClean="0"/>
              <a:t>SPH 247 Statistical Analysis of Laboratory Data</a:t>
            </a:r>
            <a:endParaRPr lang="en-US"/>
          </a:p>
        </p:txBody>
      </p:sp>
      <p:sp>
        <p:nvSpPr>
          <p:cNvPr id="7" name="Slide Number Placeholder 6"/>
          <p:cNvSpPr>
            <a:spLocks noGrp="1"/>
          </p:cNvSpPr>
          <p:nvPr>
            <p:ph type="sldNum" sz="quarter" idx="12"/>
          </p:nvPr>
        </p:nvSpPr>
        <p:spPr/>
        <p:txBody>
          <a:bodyPr/>
          <a:lstStyle>
            <a:lvl1pPr>
              <a:defRPr/>
            </a:lvl1pPr>
          </a:lstStyle>
          <a:p>
            <a:fld id="{76D1C3C6-F7E4-4B74-847B-71ABD3CD89F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1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May 26, 2015</a:t>
            </a:r>
            <a:endParaRPr lang="en-US"/>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SPH 247 Statistical Analysis of Laboratory Data</a:t>
            </a:r>
            <a:endParaRPr lang="en-US"/>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D2C7309-1BEF-4656-B2FF-87EC06711B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May 26, 2015</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SPH 247 Statistical Analysis of Laboratory Data</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2C7309-1BEF-4656-B2FF-87EC06711B6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ctrTitle"/>
          </p:nvPr>
        </p:nvSpPr>
        <p:spPr/>
        <p:txBody>
          <a:bodyPr/>
          <a:lstStyle/>
          <a:p>
            <a:r>
              <a:rPr lang="en-US"/>
              <a:t>Multivariate Analysis and Discrimination</a:t>
            </a:r>
          </a:p>
        </p:txBody>
      </p:sp>
      <p:sp>
        <p:nvSpPr>
          <p:cNvPr id="173061" name="Rectangle 5"/>
          <p:cNvSpPr>
            <a:spLocks noGrp="1" noChangeArrowheads="1"/>
          </p:cNvSpPr>
          <p:nvPr>
            <p:ph type="subTitle" idx="1"/>
          </p:nvPr>
        </p:nvSpPr>
        <p:spPr/>
        <p:txBody>
          <a:bodyPr/>
          <a:lstStyle/>
          <a:p>
            <a:r>
              <a:rPr lang="en-US" dirty="0" smtClean="0"/>
              <a:t>SPH 247</a:t>
            </a:r>
            <a:endParaRPr lang="en-US" dirty="0"/>
          </a:p>
          <a:p>
            <a:r>
              <a:rPr lang="en-US" dirty="0"/>
              <a:t>Statistical Analysis of</a:t>
            </a:r>
          </a:p>
          <a:p>
            <a:r>
              <a:rPr lang="en-US" dirty="0"/>
              <a:t>Laboratory Data</a:t>
            </a:r>
          </a:p>
        </p:txBody>
      </p:sp>
      <p:sp>
        <p:nvSpPr>
          <p:cNvPr id="2" name="Date Placeholder 1"/>
          <p:cNvSpPr>
            <a:spLocks noGrp="1"/>
          </p:cNvSpPr>
          <p:nvPr>
            <p:ph type="dt" sz="half" idx="10"/>
          </p:nvPr>
        </p:nvSpPr>
        <p:spPr/>
        <p:txBody>
          <a:bodyPr/>
          <a:lstStyle/>
          <a:p>
            <a:r>
              <a:rPr lang="en-US" smtClean="0"/>
              <a:t>May 26, 2015</a:t>
            </a:r>
            <a:endParaRPr lang="en-US"/>
          </a:p>
        </p:txBody>
      </p:sp>
      <p:sp>
        <p:nvSpPr>
          <p:cNvPr id="3"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4" name="Slide Number Placeholder 3"/>
          <p:cNvSpPr>
            <a:spLocks noGrp="1"/>
          </p:cNvSpPr>
          <p:nvPr>
            <p:ph type="sldNum" sz="quarter" idx="12"/>
          </p:nvPr>
        </p:nvSpPr>
        <p:spPr/>
        <p:txBody>
          <a:bodyPr/>
          <a:lstStyle/>
          <a:p>
            <a:fld id="{0DE325D0-FAB9-4D4A-B5E3-02F059AC37A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May 26, 2015</a:t>
            </a:r>
            <a:endParaRPr lang="en-US"/>
          </a:p>
        </p:txBody>
      </p:sp>
      <p:sp>
        <p:nvSpPr>
          <p:cNvPr id="5"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3"/>
          <p:cNvSpPr>
            <a:spLocks noGrp="1"/>
          </p:cNvSpPr>
          <p:nvPr>
            <p:ph type="sldNum" sz="quarter" idx="12"/>
          </p:nvPr>
        </p:nvSpPr>
        <p:spPr/>
        <p:txBody>
          <a:bodyPr/>
          <a:lstStyle/>
          <a:p>
            <a:fld id="{915C06F1-88AF-489B-86E5-86C99F13E27C}" type="slidenum">
              <a:rPr lang="en-US"/>
              <a:pPr/>
              <a:t>10</a:t>
            </a:fld>
            <a:endParaRPr lang="en-US"/>
          </a:p>
        </p:txBody>
      </p:sp>
      <p:pic>
        <p:nvPicPr>
          <p:cNvPr id="390146" name="Picture 2" descr="lungcap2"/>
          <p:cNvPicPr>
            <a:picLocks noChangeAspect="1" noChangeArrowheads="1"/>
          </p:cNvPicPr>
          <p:nvPr/>
        </p:nvPicPr>
        <p:blipFill>
          <a:blip r:embed="rId3" cstate="print"/>
          <a:srcRect/>
          <a:stretch>
            <a:fillRect/>
          </a:stretch>
        </p:blipFill>
        <p:spPr bwMode="auto">
          <a:xfrm>
            <a:off x="1387475" y="24303"/>
            <a:ext cx="6537325" cy="6528897"/>
          </a:xfrm>
          <a:prstGeom prst="rect">
            <a:avLst/>
          </a:prstGeom>
          <a:noFill/>
        </p:spPr>
      </p:pic>
      <p:sp>
        <p:nvSpPr>
          <p:cNvPr id="390147" name="Text Box 3"/>
          <p:cNvSpPr txBox="1">
            <a:spLocks noChangeArrowheads="1"/>
          </p:cNvSpPr>
          <p:nvPr/>
        </p:nvSpPr>
        <p:spPr bwMode="auto">
          <a:xfrm>
            <a:off x="4937125" y="1162050"/>
            <a:ext cx="1843088" cy="579438"/>
          </a:xfrm>
          <a:prstGeom prst="rect">
            <a:avLst/>
          </a:prstGeom>
          <a:noFill/>
          <a:ln w="9525">
            <a:noFill/>
            <a:miter lim="800000"/>
            <a:headEnd/>
            <a:tailEnd/>
          </a:ln>
          <a:effectLst/>
        </p:spPr>
        <p:txBody>
          <a:bodyPr wrap="none">
            <a:spAutoFit/>
          </a:bodyPr>
          <a:lstStyle/>
          <a:p>
            <a:r>
              <a:rPr lang="en-US"/>
              <a:t>Scree Plot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3EB84604-A297-465B-85CF-6DA9E6DCBACE}" type="slidenum">
              <a:rPr lang="en-US"/>
              <a:pPr/>
              <a:t>11</a:t>
            </a:fld>
            <a:endParaRPr lang="en-US"/>
          </a:p>
        </p:txBody>
      </p:sp>
      <p:pic>
        <p:nvPicPr>
          <p:cNvPr id="391170" name="Picture 2" descr="lungcap3"/>
          <p:cNvPicPr>
            <a:picLocks noChangeAspect="1" noChangeArrowheads="1"/>
          </p:cNvPicPr>
          <p:nvPr/>
        </p:nvPicPr>
        <p:blipFill>
          <a:blip r:embed="rId3" cstate="print"/>
          <a:srcRect/>
          <a:stretch>
            <a:fillRect/>
          </a:stretch>
        </p:blipFill>
        <p:spPr bwMode="auto">
          <a:xfrm>
            <a:off x="1676400" y="328612"/>
            <a:ext cx="6156325" cy="61483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t>Fisher’s Iris Data</a:t>
            </a:r>
          </a:p>
        </p:txBody>
      </p:sp>
      <p:sp>
        <p:nvSpPr>
          <p:cNvPr id="392195" name="Rectangle 3"/>
          <p:cNvSpPr>
            <a:spLocks noGrp="1" noChangeArrowheads="1"/>
          </p:cNvSpPr>
          <p:nvPr>
            <p:ph idx="1"/>
          </p:nvPr>
        </p:nvSpPr>
        <p:spPr/>
        <p:txBody>
          <a:bodyPr/>
          <a:lstStyle/>
          <a:p>
            <a:pPr>
              <a:buFontTx/>
              <a:buNone/>
            </a:pPr>
            <a:r>
              <a:rPr lang="en-US"/>
              <a:t>   This famous (Fisher's or Anderson's) iris data set gives the measurements in centimeters of the variables sepal length and width and petal length and width, respectively, for 50 flowers from each of 3 species of iris.  The species are _Iris setosa_, _versicolor_, and _virginica_.</a:t>
            </a:r>
          </a:p>
          <a:p>
            <a:pPr>
              <a:buFontTx/>
              <a:buNone/>
            </a:pPr>
            <a:endParaRPr lang="en-US"/>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E864F9E1-8EFA-4C59-92B1-579EC6DFA753}"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23CB71BB-4375-46E0-98A2-17BB5C757923}" type="slidenum">
              <a:rPr lang="en-US"/>
              <a:pPr/>
              <a:t>13</a:t>
            </a:fld>
            <a:endParaRPr lang="en-US"/>
          </a:p>
        </p:txBody>
      </p:sp>
      <p:sp>
        <p:nvSpPr>
          <p:cNvPr id="395266" name="Text Box 2"/>
          <p:cNvSpPr txBox="1">
            <a:spLocks noChangeArrowheads="1"/>
          </p:cNvSpPr>
          <p:nvPr/>
        </p:nvSpPr>
        <p:spPr bwMode="auto">
          <a:xfrm>
            <a:off x="136525" y="1016000"/>
            <a:ext cx="8693150" cy="3708400"/>
          </a:xfrm>
          <a:prstGeom prst="rect">
            <a:avLst/>
          </a:prstGeom>
          <a:noFill/>
          <a:ln w="9525">
            <a:noFill/>
            <a:miter lim="800000"/>
            <a:headEnd/>
            <a:tailEnd/>
          </a:ln>
          <a:effectLst/>
        </p:spPr>
        <p:txBody>
          <a:bodyPr wrap="none">
            <a:spAutoFit/>
          </a:bodyPr>
          <a:lstStyle/>
          <a:p>
            <a:r>
              <a:rPr lang="en-US" sz="1400" dirty="0">
                <a:latin typeface="Courier New" pitchFamily="49" charset="0"/>
              </a:rPr>
              <a:t>&gt; data(iris)</a:t>
            </a:r>
          </a:p>
          <a:p>
            <a:r>
              <a:rPr lang="en-US" sz="1400" dirty="0">
                <a:latin typeface="Courier New" pitchFamily="49" charset="0"/>
              </a:rPr>
              <a:t>&gt; help(iris)</a:t>
            </a:r>
          </a:p>
          <a:p>
            <a:r>
              <a:rPr lang="en-US" sz="1400" dirty="0">
                <a:latin typeface="Courier New" pitchFamily="49" charset="0"/>
              </a:rPr>
              <a:t>&gt; names(iris)</a:t>
            </a:r>
          </a:p>
          <a:p>
            <a:r>
              <a:rPr lang="en-US" sz="1400" dirty="0">
                <a:latin typeface="Courier New" pitchFamily="49" charset="0"/>
              </a:rPr>
              <a:t>[1] "</a:t>
            </a:r>
            <a:r>
              <a:rPr lang="en-US" sz="1400" dirty="0" err="1">
                <a:latin typeface="Courier New" pitchFamily="49" charset="0"/>
              </a:rPr>
              <a:t>Sepal.Length</a:t>
            </a:r>
            <a:r>
              <a:rPr lang="en-US" sz="1400" dirty="0">
                <a:latin typeface="Courier New" pitchFamily="49" charset="0"/>
              </a:rPr>
              <a:t>" "</a:t>
            </a:r>
            <a:r>
              <a:rPr lang="en-US" sz="1400" dirty="0" err="1">
                <a:latin typeface="Courier New" pitchFamily="49" charset="0"/>
              </a:rPr>
              <a:t>Sepal.Width</a:t>
            </a:r>
            <a:r>
              <a:rPr lang="en-US" sz="1400" dirty="0">
                <a:latin typeface="Courier New" pitchFamily="49" charset="0"/>
              </a:rPr>
              <a:t>"  "</a:t>
            </a:r>
            <a:r>
              <a:rPr lang="en-US" sz="1400" dirty="0" err="1">
                <a:latin typeface="Courier New" pitchFamily="49" charset="0"/>
              </a:rPr>
              <a:t>Petal.Length</a:t>
            </a:r>
            <a:r>
              <a:rPr lang="en-US" sz="1400" dirty="0">
                <a:latin typeface="Courier New" pitchFamily="49" charset="0"/>
              </a:rPr>
              <a:t>" "</a:t>
            </a:r>
            <a:r>
              <a:rPr lang="en-US" sz="1400" dirty="0" err="1">
                <a:latin typeface="Courier New" pitchFamily="49" charset="0"/>
              </a:rPr>
              <a:t>Petal.Width</a:t>
            </a:r>
            <a:r>
              <a:rPr lang="en-US" sz="1400" dirty="0">
                <a:latin typeface="Courier New" pitchFamily="49" charset="0"/>
              </a:rPr>
              <a:t>"  "Species"     </a:t>
            </a:r>
          </a:p>
          <a:p>
            <a:r>
              <a:rPr lang="en-US" sz="1400" dirty="0">
                <a:latin typeface="Courier New" pitchFamily="49" charset="0"/>
              </a:rPr>
              <a:t>&gt; attach(iris)</a:t>
            </a:r>
          </a:p>
          <a:p>
            <a:r>
              <a:rPr lang="en-US" sz="1400" dirty="0">
                <a:latin typeface="Courier New" pitchFamily="49" charset="0"/>
              </a:rPr>
              <a:t>&gt; iris.dat &lt;- iris[,1:4]</a:t>
            </a:r>
          </a:p>
          <a:p>
            <a:r>
              <a:rPr lang="en-US" sz="1400" dirty="0">
                <a:latin typeface="Courier New" pitchFamily="49" charset="0"/>
              </a:rPr>
              <a:t>&gt; </a:t>
            </a:r>
            <a:r>
              <a:rPr lang="en-US" sz="1400" dirty="0" err="1">
                <a:latin typeface="Courier New" pitchFamily="49" charset="0"/>
              </a:rPr>
              <a:t>splom</a:t>
            </a:r>
            <a:r>
              <a:rPr lang="en-US" sz="1400" dirty="0">
                <a:latin typeface="Courier New" pitchFamily="49" charset="0"/>
              </a:rPr>
              <a:t>(iris.dat)</a:t>
            </a:r>
          </a:p>
          <a:p>
            <a:r>
              <a:rPr lang="en-US" sz="1400" dirty="0">
                <a:latin typeface="Courier New" pitchFamily="49" charset="0"/>
              </a:rPr>
              <a:t>&gt; </a:t>
            </a:r>
            <a:r>
              <a:rPr lang="en-US" sz="1400" dirty="0" err="1">
                <a:latin typeface="Courier New" pitchFamily="49" charset="0"/>
              </a:rPr>
              <a:t>splom</a:t>
            </a:r>
            <a:r>
              <a:rPr lang="en-US" sz="1400" dirty="0">
                <a:latin typeface="Courier New" pitchFamily="49" charset="0"/>
              </a:rPr>
              <a:t>(</a:t>
            </a:r>
            <a:r>
              <a:rPr lang="en-US" sz="1400" dirty="0" err="1">
                <a:latin typeface="Courier New" pitchFamily="49" charset="0"/>
              </a:rPr>
              <a:t>iris.dat,groups</a:t>
            </a:r>
            <a:r>
              <a:rPr lang="en-US" sz="1400" dirty="0">
                <a:latin typeface="Courier New" pitchFamily="49" charset="0"/>
              </a:rPr>
              <a:t>=Species)</a:t>
            </a:r>
          </a:p>
          <a:p>
            <a:r>
              <a:rPr lang="en-US" sz="1400" dirty="0">
                <a:latin typeface="Courier New" pitchFamily="49" charset="0"/>
              </a:rPr>
              <a:t>&gt; </a:t>
            </a:r>
            <a:r>
              <a:rPr lang="en-US" sz="1400" dirty="0" err="1">
                <a:latin typeface="Courier New" pitchFamily="49" charset="0"/>
              </a:rPr>
              <a:t>splom</a:t>
            </a:r>
            <a:r>
              <a:rPr lang="en-US" sz="1400" dirty="0">
                <a:latin typeface="Courier New" pitchFamily="49" charset="0"/>
              </a:rPr>
              <a:t>(~ iris.dat | Species)</a:t>
            </a:r>
          </a:p>
          <a:p>
            <a:r>
              <a:rPr lang="en-US" sz="1400" dirty="0">
                <a:latin typeface="Courier New" pitchFamily="49" charset="0"/>
              </a:rPr>
              <a:t>&gt; summary(iris)</a:t>
            </a:r>
          </a:p>
          <a:p>
            <a:r>
              <a:rPr lang="en-US" sz="1400" dirty="0">
                <a:latin typeface="Courier New" pitchFamily="49" charset="0"/>
              </a:rPr>
              <a:t>  </a:t>
            </a:r>
            <a:r>
              <a:rPr lang="en-US" sz="1400" dirty="0" err="1">
                <a:latin typeface="Courier New" pitchFamily="49" charset="0"/>
              </a:rPr>
              <a:t>Sepal.Length</a:t>
            </a:r>
            <a:r>
              <a:rPr lang="en-US" sz="1400" dirty="0">
                <a:latin typeface="Courier New" pitchFamily="49" charset="0"/>
              </a:rPr>
              <a:t>    </a:t>
            </a:r>
            <a:r>
              <a:rPr lang="en-US" sz="1400" dirty="0" err="1">
                <a:latin typeface="Courier New" pitchFamily="49" charset="0"/>
              </a:rPr>
              <a:t>Sepal.Width</a:t>
            </a:r>
            <a:r>
              <a:rPr lang="en-US" sz="1400" dirty="0">
                <a:latin typeface="Courier New" pitchFamily="49" charset="0"/>
              </a:rPr>
              <a:t>     </a:t>
            </a:r>
            <a:r>
              <a:rPr lang="en-US" sz="1400" dirty="0" err="1">
                <a:latin typeface="Courier New" pitchFamily="49" charset="0"/>
              </a:rPr>
              <a:t>Petal.Length</a:t>
            </a:r>
            <a:r>
              <a:rPr lang="en-US" sz="1400" dirty="0">
                <a:latin typeface="Courier New" pitchFamily="49" charset="0"/>
              </a:rPr>
              <a:t>    </a:t>
            </a:r>
            <a:r>
              <a:rPr lang="en-US" sz="1400" dirty="0" err="1">
                <a:latin typeface="Courier New" pitchFamily="49" charset="0"/>
              </a:rPr>
              <a:t>Petal.Width</a:t>
            </a:r>
            <a:r>
              <a:rPr lang="en-US" sz="1400" dirty="0">
                <a:latin typeface="Courier New" pitchFamily="49" charset="0"/>
              </a:rPr>
              <a:t>          Species  </a:t>
            </a:r>
          </a:p>
          <a:p>
            <a:r>
              <a:rPr lang="en-US" sz="1400" dirty="0">
                <a:latin typeface="Courier New" pitchFamily="49" charset="0"/>
              </a:rPr>
              <a:t> Min.   :4.300   Min.   :2.000   Min.   :1.000   Min.   :0.100   </a:t>
            </a:r>
            <a:r>
              <a:rPr lang="en-US" sz="1400" dirty="0" err="1">
                <a:latin typeface="Courier New" pitchFamily="49" charset="0"/>
              </a:rPr>
              <a:t>setosa</a:t>
            </a:r>
            <a:r>
              <a:rPr lang="en-US" sz="1400" dirty="0">
                <a:latin typeface="Courier New" pitchFamily="49" charset="0"/>
              </a:rPr>
              <a:t>    :50  </a:t>
            </a:r>
          </a:p>
          <a:p>
            <a:r>
              <a:rPr lang="en-US" sz="1400" dirty="0">
                <a:latin typeface="Courier New" pitchFamily="49" charset="0"/>
              </a:rPr>
              <a:t> 1st Qu.:5.100   1st Qu.:2.800   1st Qu.:1.600   1st Qu.:0.300   versicolor:50  </a:t>
            </a:r>
          </a:p>
          <a:p>
            <a:r>
              <a:rPr lang="en-US" sz="1400" dirty="0">
                <a:latin typeface="Courier New" pitchFamily="49" charset="0"/>
              </a:rPr>
              <a:t> Median :5.800   Median :3.000   Median :4.350   Median :1.300   </a:t>
            </a:r>
            <a:r>
              <a:rPr lang="en-US" sz="1400" dirty="0" err="1">
                <a:latin typeface="Courier New" pitchFamily="49" charset="0"/>
              </a:rPr>
              <a:t>virginica</a:t>
            </a:r>
            <a:r>
              <a:rPr lang="en-US" sz="1400" dirty="0">
                <a:latin typeface="Courier New" pitchFamily="49" charset="0"/>
              </a:rPr>
              <a:t> :50  </a:t>
            </a:r>
          </a:p>
          <a:p>
            <a:r>
              <a:rPr lang="en-US" sz="1400" dirty="0">
                <a:latin typeface="Courier New" pitchFamily="49" charset="0"/>
              </a:rPr>
              <a:t> Mean   :5.843   Mean   :3.057   Mean   :3.758   Mean   :1.199                  </a:t>
            </a:r>
          </a:p>
          <a:p>
            <a:r>
              <a:rPr lang="en-US" sz="1400" dirty="0">
                <a:latin typeface="Courier New" pitchFamily="49" charset="0"/>
              </a:rPr>
              <a:t> 3rd Qu.:6.400   3rd Qu.:3.300   3rd Qu.:5.100   3rd Qu.:1.800                  </a:t>
            </a:r>
          </a:p>
          <a:p>
            <a:r>
              <a:rPr lang="en-US" sz="1400" dirty="0">
                <a:latin typeface="Courier New" pitchFamily="49" charset="0"/>
              </a:rPr>
              <a:t> Max.   :7.900   Max.   :4.400   Max.   :6.900   Max.   :2.500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976B5899-A295-4ED1-8D7F-A46CAE752B9F}" type="slidenum">
              <a:rPr lang="en-US"/>
              <a:pPr/>
              <a:t>14</a:t>
            </a:fld>
            <a:endParaRPr lang="en-US"/>
          </a:p>
        </p:txBody>
      </p:sp>
      <p:pic>
        <p:nvPicPr>
          <p:cNvPr id="393218" name="Picture 2" descr="iris1"/>
          <p:cNvPicPr>
            <a:picLocks noChangeAspect="1" noChangeArrowheads="1"/>
          </p:cNvPicPr>
          <p:nvPr/>
        </p:nvPicPr>
        <p:blipFill>
          <a:blip r:embed="rId3" cstate="print"/>
          <a:srcRect/>
          <a:stretch>
            <a:fillRect/>
          </a:stretch>
        </p:blipFill>
        <p:spPr bwMode="auto">
          <a:xfrm>
            <a:off x="1143000" y="0"/>
            <a:ext cx="6858000" cy="68484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8ED5801A-207F-4C74-A6B5-17828D3C9EAF}" type="slidenum">
              <a:rPr lang="en-US"/>
              <a:pPr/>
              <a:t>15</a:t>
            </a:fld>
            <a:endParaRPr lang="en-US"/>
          </a:p>
        </p:txBody>
      </p:sp>
      <p:pic>
        <p:nvPicPr>
          <p:cNvPr id="396290" name="Picture 2" descr="iris3"/>
          <p:cNvPicPr>
            <a:picLocks noChangeAspect="1" noChangeArrowheads="1"/>
          </p:cNvPicPr>
          <p:nvPr/>
        </p:nvPicPr>
        <p:blipFill>
          <a:blip r:embed="rId3" cstate="print"/>
          <a:srcRect/>
          <a:stretch>
            <a:fillRect/>
          </a:stretch>
        </p:blipFill>
        <p:spPr bwMode="auto">
          <a:xfrm>
            <a:off x="1219200" y="0"/>
            <a:ext cx="6781800" cy="67754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ABE2188E-0877-4797-A0E2-BE917404E989}" type="slidenum">
              <a:rPr lang="en-US"/>
              <a:pPr/>
              <a:t>16</a:t>
            </a:fld>
            <a:endParaRPr lang="en-US"/>
          </a:p>
        </p:txBody>
      </p:sp>
      <p:pic>
        <p:nvPicPr>
          <p:cNvPr id="394242" name="Picture 2" descr="iris2"/>
          <p:cNvPicPr>
            <a:picLocks noChangeAspect="1" noChangeArrowheads="1"/>
          </p:cNvPicPr>
          <p:nvPr/>
        </p:nvPicPr>
        <p:blipFill>
          <a:blip r:embed="rId3" cstate="print"/>
          <a:srcRect/>
          <a:stretch>
            <a:fillRect/>
          </a:stretch>
        </p:blipFill>
        <p:spPr bwMode="auto">
          <a:xfrm>
            <a:off x="1143000" y="4763"/>
            <a:ext cx="6858000" cy="68484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293750C4-0141-477D-BF10-EAAA6A0C0A4B}" type="slidenum">
              <a:rPr lang="en-US"/>
              <a:pPr/>
              <a:t>17</a:t>
            </a:fld>
            <a:endParaRPr lang="en-US"/>
          </a:p>
        </p:txBody>
      </p:sp>
      <p:sp>
        <p:nvSpPr>
          <p:cNvPr id="398338" name="Text Box 2"/>
          <p:cNvSpPr txBox="1">
            <a:spLocks noChangeArrowheads="1"/>
          </p:cNvSpPr>
          <p:nvPr/>
        </p:nvSpPr>
        <p:spPr bwMode="auto">
          <a:xfrm>
            <a:off x="0" y="984250"/>
            <a:ext cx="8102600" cy="5035550"/>
          </a:xfrm>
          <a:prstGeom prst="rect">
            <a:avLst/>
          </a:prstGeom>
          <a:noFill/>
          <a:ln w="9525">
            <a:noFill/>
            <a:miter lim="800000"/>
            <a:headEnd/>
            <a:tailEnd/>
          </a:ln>
          <a:effectLst/>
        </p:spPr>
        <p:txBody>
          <a:bodyPr wrap="none">
            <a:spAutoFit/>
          </a:bodyPr>
          <a:lstStyle/>
          <a:p>
            <a:r>
              <a:rPr lang="en-US" sz="1800" dirty="0">
                <a:latin typeface="Courier New" pitchFamily="49" charset="0"/>
              </a:rPr>
              <a:t>&gt; data(iris)</a:t>
            </a:r>
          </a:p>
          <a:p>
            <a:r>
              <a:rPr lang="en-US" sz="1800" dirty="0">
                <a:latin typeface="Courier New" pitchFamily="49" charset="0"/>
              </a:rPr>
              <a:t>&gt; </a:t>
            </a:r>
            <a:r>
              <a:rPr lang="en-US" sz="1800" dirty="0" err="1">
                <a:latin typeface="Courier New" pitchFamily="49" charset="0"/>
              </a:rPr>
              <a:t>iris.pc</a:t>
            </a:r>
            <a:r>
              <a:rPr lang="en-US" sz="1800" dirty="0">
                <a:latin typeface="Courier New" pitchFamily="49" charset="0"/>
              </a:rPr>
              <a:t> &lt;- </a:t>
            </a:r>
            <a:r>
              <a:rPr lang="en-US" sz="1800" dirty="0" err="1">
                <a:latin typeface="Courier New" pitchFamily="49" charset="0"/>
              </a:rPr>
              <a:t>prcomp</a:t>
            </a:r>
            <a:r>
              <a:rPr lang="en-US" sz="1800" dirty="0">
                <a:latin typeface="Courier New" pitchFamily="49" charset="0"/>
              </a:rPr>
              <a:t>(iris[,1:4],scale=T)</a:t>
            </a:r>
          </a:p>
          <a:p>
            <a:r>
              <a:rPr lang="en-US" sz="1800" dirty="0">
                <a:latin typeface="Courier New" pitchFamily="49" charset="0"/>
              </a:rPr>
              <a:t>&gt; plot(</a:t>
            </a:r>
            <a:r>
              <a:rPr lang="en-US" sz="1800" dirty="0" err="1">
                <a:latin typeface="Courier New" pitchFamily="49" charset="0"/>
              </a:rPr>
              <a:t>iris.pc$x</a:t>
            </a:r>
            <a:r>
              <a:rPr lang="en-US" sz="1800" dirty="0">
                <a:latin typeface="Courier New" pitchFamily="49" charset="0"/>
              </a:rPr>
              <a:t>[,1:2],</a:t>
            </a:r>
            <a:r>
              <a:rPr lang="en-US" sz="1800" dirty="0" err="1">
                <a:latin typeface="Courier New" pitchFamily="49" charset="0"/>
              </a:rPr>
              <a:t>col</a:t>
            </a:r>
            <a:r>
              <a:rPr lang="en-US" sz="1800" dirty="0">
                <a:latin typeface="Courier New" pitchFamily="49" charset="0"/>
              </a:rPr>
              <a:t>=rep(1:3,each=50))</a:t>
            </a:r>
            <a:br>
              <a:rPr lang="en-US" sz="1800" dirty="0">
                <a:latin typeface="Courier New" pitchFamily="49" charset="0"/>
              </a:rPr>
            </a:br>
            <a:r>
              <a:rPr lang="en-US" sz="1800" dirty="0">
                <a:latin typeface="Courier New" pitchFamily="49" charset="0"/>
              </a:rPr>
              <a:t>&gt; names(</a:t>
            </a:r>
            <a:r>
              <a:rPr lang="en-US" sz="1800" dirty="0" err="1">
                <a:latin typeface="Courier New" pitchFamily="49" charset="0"/>
              </a:rPr>
              <a:t>iris.pc</a:t>
            </a:r>
            <a:r>
              <a:rPr lang="en-US" sz="1800" dirty="0">
                <a:latin typeface="Courier New" pitchFamily="49" charset="0"/>
              </a:rPr>
              <a:t>)</a:t>
            </a:r>
          </a:p>
          <a:p>
            <a:r>
              <a:rPr lang="en-US" sz="1800" dirty="0">
                <a:latin typeface="Courier New" pitchFamily="49" charset="0"/>
              </a:rPr>
              <a:t>[1] "</a:t>
            </a:r>
            <a:r>
              <a:rPr lang="en-US" sz="1800" dirty="0" err="1">
                <a:latin typeface="Courier New" pitchFamily="49" charset="0"/>
              </a:rPr>
              <a:t>sdev</a:t>
            </a:r>
            <a:r>
              <a:rPr lang="en-US" sz="1800" dirty="0">
                <a:latin typeface="Courier New" pitchFamily="49" charset="0"/>
              </a:rPr>
              <a:t>"     "rotation" "center"   "scale"    "x"       </a:t>
            </a:r>
          </a:p>
          <a:p>
            <a:r>
              <a:rPr lang="en-US" sz="1800" dirty="0">
                <a:latin typeface="Courier New" pitchFamily="49" charset="0"/>
              </a:rPr>
              <a:t>&gt; plot(</a:t>
            </a:r>
            <a:r>
              <a:rPr lang="en-US" sz="1800" dirty="0" err="1">
                <a:latin typeface="Courier New" pitchFamily="49" charset="0"/>
              </a:rPr>
              <a:t>iris.pc</a:t>
            </a:r>
            <a:r>
              <a:rPr lang="en-US" sz="1800" dirty="0">
                <a:latin typeface="Courier New" pitchFamily="49" charset="0"/>
              </a:rPr>
              <a:t>)</a:t>
            </a:r>
          </a:p>
          <a:p>
            <a:r>
              <a:rPr lang="en-US" sz="1800" dirty="0">
                <a:latin typeface="Courier New" pitchFamily="49" charset="0"/>
              </a:rPr>
              <a:t>&gt; </a:t>
            </a:r>
            <a:r>
              <a:rPr lang="en-US" sz="1800" dirty="0" err="1">
                <a:latin typeface="Courier New" pitchFamily="49" charset="0"/>
              </a:rPr>
              <a:t>iris.pc$sdev</a:t>
            </a:r>
            <a:endParaRPr lang="en-US" sz="1800" dirty="0">
              <a:latin typeface="Courier New" pitchFamily="49" charset="0"/>
            </a:endParaRPr>
          </a:p>
          <a:p>
            <a:r>
              <a:rPr lang="en-US" sz="1800" dirty="0">
                <a:latin typeface="Courier New" pitchFamily="49" charset="0"/>
              </a:rPr>
              <a:t>[1] 1.7083611 0.9560494 0.3830886 0.1439265</a:t>
            </a:r>
          </a:p>
          <a:p>
            <a:r>
              <a:rPr lang="en-US" sz="1800" dirty="0">
                <a:latin typeface="Courier New" pitchFamily="49" charset="0"/>
              </a:rPr>
              <a:t>&gt; </a:t>
            </a:r>
            <a:r>
              <a:rPr lang="en-US" sz="1800" dirty="0" err="1">
                <a:latin typeface="Courier New" pitchFamily="49" charset="0"/>
              </a:rPr>
              <a:t>iris.pc$rotation</a:t>
            </a:r>
            <a:endParaRPr lang="en-US" sz="1800" dirty="0">
              <a:latin typeface="Courier New" pitchFamily="49" charset="0"/>
            </a:endParaRPr>
          </a:p>
          <a:p>
            <a:r>
              <a:rPr lang="en-US" sz="1800" dirty="0">
                <a:latin typeface="Courier New" pitchFamily="49" charset="0"/>
              </a:rPr>
              <a:t>                    PC1         PC2        PC3        PC4</a:t>
            </a:r>
          </a:p>
          <a:p>
            <a:r>
              <a:rPr lang="en-US" sz="1800" dirty="0" err="1">
                <a:latin typeface="Courier New" pitchFamily="49" charset="0"/>
              </a:rPr>
              <a:t>Sepal.Length</a:t>
            </a:r>
            <a:r>
              <a:rPr lang="en-US" sz="1800" dirty="0">
                <a:latin typeface="Courier New" pitchFamily="49" charset="0"/>
              </a:rPr>
              <a:t>  0.5210659 -0.37741762  0.7195664  0.2612863</a:t>
            </a:r>
          </a:p>
          <a:p>
            <a:r>
              <a:rPr lang="en-US" sz="1800" dirty="0" err="1">
                <a:latin typeface="Courier New" pitchFamily="49" charset="0"/>
              </a:rPr>
              <a:t>Sepal.Width</a:t>
            </a:r>
            <a:r>
              <a:rPr lang="en-US" sz="1800" dirty="0">
                <a:latin typeface="Courier New" pitchFamily="49" charset="0"/>
              </a:rPr>
              <a:t>  -0.2693474 -0.92329566 -0.2443818 -0.1235096</a:t>
            </a:r>
          </a:p>
          <a:p>
            <a:r>
              <a:rPr lang="en-US" sz="1800" dirty="0" err="1">
                <a:latin typeface="Courier New" pitchFamily="49" charset="0"/>
              </a:rPr>
              <a:t>Petal.Length</a:t>
            </a:r>
            <a:r>
              <a:rPr lang="en-US" sz="1800" dirty="0">
                <a:latin typeface="Courier New" pitchFamily="49" charset="0"/>
              </a:rPr>
              <a:t>  0.5804131 -0.02449161 -0.1421264 -0.8014492</a:t>
            </a:r>
          </a:p>
          <a:p>
            <a:r>
              <a:rPr lang="en-US" sz="1800" dirty="0" err="1">
                <a:latin typeface="Courier New" pitchFamily="49" charset="0"/>
              </a:rPr>
              <a:t>Petal.Width</a:t>
            </a:r>
            <a:r>
              <a:rPr lang="en-US" sz="1800" dirty="0">
                <a:latin typeface="Courier New" pitchFamily="49" charset="0"/>
              </a:rPr>
              <a:t>   0.5648565 -0.06694199 -0.6342727  0.5235971</a:t>
            </a:r>
          </a:p>
          <a:p>
            <a:endParaRPr lang="en-US" sz="1800" dirty="0">
              <a:latin typeface="Courier New" pitchFamily="49" charset="0"/>
            </a:endParaRPr>
          </a:p>
          <a:p>
            <a:endParaRPr lang="en-US" sz="1800" dirty="0">
              <a:latin typeface="Courier New" pitchFamily="49" charset="0"/>
            </a:endParaRPr>
          </a:p>
          <a:p>
            <a:endParaRPr lang="en-US" sz="1800" dirty="0">
              <a:latin typeface="Courier New" pitchFamily="49" charset="0"/>
            </a:endParaRPr>
          </a:p>
          <a:p>
            <a:endParaRPr lang="en-US" sz="1800" dirty="0">
              <a:latin typeface="Courier New"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CE504277-313C-4A9C-BB38-39D9EAAEF310}" type="slidenum">
              <a:rPr lang="en-US"/>
              <a:pPr/>
              <a:t>18</a:t>
            </a:fld>
            <a:endParaRPr lang="en-US"/>
          </a:p>
        </p:txBody>
      </p:sp>
      <p:pic>
        <p:nvPicPr>
          <p:cNvPr id="399363" name="Picture 3" descr="iris4"/>
          <p:cNvPicPr>
            <a:picLocks noChangeAspect="1" noChangeArrowheads="1"/>
          </p:cNvPicPr>
          <p:nvPr/>
        </p:nvPicPr>
        <p:blipFill>
          <a:blip r:embed="rId3" cstate="print"/>
          <a:srcRect/>
          <a:stretch>
            <a:fillRect/>
          </a:stretch>
        </p:blipFill>
        <p:spPr bwMode="auto">
          <a:xfrm>
            <a:off x="1600200" y="328612"/>
            <a:ext cx="6156325" cy="61483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2EF3A86E-8A0B-4D26-A463-050AA73F2A87}" type="slidenum">
              <a:rPr lang="en-US"/>
              <a:pPr/>
              <a:t>19</a:t>
            </a:fld>
            <a:endParaRPr lang="en-US"/>
          </a:p>
        </p:txBody>
      </p:sp>
      <p:pic>
        <p:nvPicPr>
          <p:cNvPr id="400386" name="Picture 2" descr="iris5"/>
          <p:cNvPicPr>
            <a:picLocks noChangeAspect="1" noChangeArrowheads="1"/>
          </p:cNvPicPr>
          <p:nvPr/>
        </p:nvPicPr>
        <p:blipFill>
          <a:blip r:embed="rId3" cstate="print"/>
          <a:srcRect/>
          <a:stretch>
            <a:fillRect/>
          </a:stretch>
        </p:blipFill>
        <p:spPr bwMode="auto">
          <a:xfrm>
            <a:off x="1752600" y="328612"/>
            <a:ext cx="6156325" cy="61483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a:t>Cystic Fibrosis Data Set</a:t>
            </a:r>
          </a:p>
        </p:txBody>
      </p:sp>
      <p:sp>
        <p:nvSpPr>
          <p:cNvPr id="378883" name="Rectangle 3"/>
          <p:cNvSpPr>
            <a:spLocks noGrp="1" noChangeArrowheads="1"/>
          </p:cNvSpPr>
          <p:nvPr>
            <p:ph idx="1"/>
          </p:nvPr>
        </p:nvSpPr>
        <p:spPr/>
        <p:txBody>
          <a:bodyPr/>
          <a:lstStyle/>
          <a:p>
            <a:r>
              <a:rPr lang="en-US"/>
              <a:t>The 'cystfibr' data frame has 25 rows and 10 columns. It contains lung function data for cystic fibrosis patients (7-23 years old)</a:t>
            </a:r>
          </a:p>
          <a:p>
            <a:r>
              <a:rPr lang="en-US"/>
              <a:t>We will examine the relationships among the various measures of lung function</a:t>
            </a:r>
          </a:p>
          <a:p>
            <a:endParaRPr lang="en-US"/>
          </a:p>
          <a:p>
            <a:endParaRPr lang="en-US"/>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B9E468DE-1411-4D98-8ED0-ADAA17AF14E3}"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t>Discriminant Analysis</a:t>
            </a:r>
          </a:p>
        </p:txBody>
      </p:sp>
      <p:sp>
        <p:nvSpPr>
          <p:cNvPr id="397315" name="Rectangle 3"/>
          <p:cNvSpPr>
            <a:spLocks noGrp="1" noChangeArrowheads="1"/>
          </p:cNvSpPr>
          <p:nvPr>
            <p:ph idx="1"/>
          </p:nvPr>
        </p:nvSpPr>
        <p:spPr/>
        <p:txBody>
          <a:bodyPr/>
          <a:lstStyle/>
          <a:p>
            <a:r>
              <a:rPr lang="en-US"/>
              <a:t>An alternative to logistic regression for classification is discrimininant analysis</a:t>
            </a:r>
          </a:p>
          <a:p>
            <a:r>
              <a:rPr lang="en-US"/>
              <a:t>This comes in two flavors, (Fisher’s)  Linear Discriminant Analysis or LDA and (Fisher’s) Quadratic Discriminant Analysis or QDA</a:t>
            </a:r>
          </a:p>
          <a:p>
            <a:r>
              <a:rPr lang="en-US"/>
              <a:t>In each case we model the shape of the groups and provide a dividing line/curve</a:t>
            </a: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1AC3EC1E-A730-4A57-9B98-79AE536ABAB5}"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Rectangle 3"/>
          <p:cNvSpPr>
            <a:spLocks noGrp="1" noChangeArrowheads="1"/>
          </p:cNvSpPr>
          <p:nvPr>
            <p:ph idx="1"/>
          </p:nvPr>
        </p:nvSpPr>
        <p:spPr>
          <a:xfrm>
            <a:off x="457200" y="1219200"/>
            <a:ext cx="8229600" cy="4191000"/>
          </a:xfrm>
        </p:spPr>
        <p:txBody>
          <a:bodyPr/>
          <a:lstStyle/>
          <a:p>
            <a:r>
              <a:rPr lang="en-US" dirty="0"/>
              <a:t>One way to describe the way LDA and QDA work is to think of the data as having for each group an elliptical distribution</a:t>
            </a:r>
          </a:p>
          <a:p>
            <a:r>
              <a:rPr lang="en-US" dirty="0"/>
              <a:t>We allocate new cases to the group for which they have the highest likelihoods</a:t>
            </a:r>
          </a:p>
          <a:p>
            <a:r>
              <a:rPr lang="en-US" dirty="0"/>
              <a:t>This provides a linear </a:t>
            </a:r>
            <a:r>
              <a:rPr lang="en-US" dirty="0" smtClean="0"/>
              <a:t>cut-point </a:t>
            </a:r>
            <a:r>
              <a:rPr lang="en-US" dirty="0"/>
              <a:t>if the ellipses are assumed to have the same shape and a quadratic one if they may be different</a:t>
            </a:r>
          </a:p>
        </p:txBody>
      </p:sp>
      <p:sp>
        <p:nvSpPr>
          <p:cNvPr id="3" name="Date Placeholder 3"/>
          <p:cNvSpPr>
            <a:spLocks noGrp="1"/>
          </p:cNvSpPr>
          <p:nvPr>
            <p:ph type="dt" sz="half" idx="10"/>
          </p:nvPr>
        </p:nvSpPr>
        <p:spPr/>
        <p:txBody>
          <a:bodyPr/>
          <a:lstStyle/>
          <a:p>
            <a:r>
              <a:rPr lang="en-US" smtClean="0"/>
              <a:t>May 26, 2015</a:t>
            </a:r>
            <a:endParaRPr lang="en-US"/>
          </a:p>
        </p:txBody>
      </p:sp>
      <p:sp>
        <p:nvSpPr>
          <p:cNvPr id="4"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5"/>
          <p:cNvSpPr>
            <a:spLocks noGrp="1"/>
          </p:cNvSpPr>
          <p:nvPr>
            <p:ph type="sldNum" sz="quarter" idx="12"/>
          </p:nvPr>
        </p:nvSpPr>
        <p:spPr/>
        <p:txBody>
          <a:bodyPr/>
          <a:lstStyle/>
          <a:p>
            <a:fld id="{9206A4D5-7CA8-4C17-9573-31A6C87F9895}"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1308BC17-A877-487D-95E6-820BAD8257BD}" type="slidenum">
              <a:rPr lang="en-US"/>
              <a:pPr/>
              <a:t>22</a:t>
            </a:fld>
            <a:endParaRPr lang="en-US"/>
          </a:p>
        </p:txBody>
      </p:sp>
      <p:sp>
        <p:nvSpPr>
          <p:cNvPr id="402434" name="Text Box 2"/>
          <p:cNvSpPr txBox="1">
            <a:spLocks noChangeArrowheads="1"/>
          </p:cNvSpPr>
          <p:nvPr/>
        </p:nvSpPr>
        <p:spPr bwMode="auto">
          <a:xfrm>
            <a:off x="0" y="12701"/>
            <a:ext cx="7042150" cy="6324808"/>
          </a:xfrm>
          <a:prstGeom prst="rect">
            <a:avLst/>
          </a:prstGeom>
          <a:noFill/>
          <a:ln w="9525">
            <a:noFill/>
            <a:miter lim="800000"/>
            <a:headEnd/>
            <a:tailEnd/>
          </a:ln>
          <a:effectLst/>
        </p:spPr>
        <p:txBody>
          <a:bodyPr wrap="square">
            <a:spAutoFit/>
          </a:bodyPr>
          <a:lstStyle/>
          <a:p>
            <a:r>
              <a:rPr lang="en-US" sz="1500" dirty="0">
                <a:latin typeface="Courier New" pitchFamily="49" charset="0"/>
              </a:rPr>
              <a:t>&gt; library(MASS)</a:t>
            </a:r>
          </a:p>
          <a:p>
            <a:r>
              <a:rPr lang="en-US" sz="1500" dirty="0">
                <a:latin typeface="Courier New" pitchFamily="49" charset="0"/>
              </a:rPr>
              <a:t>&gt; iris.lda &lt;- </a:t>
            </a:r>
            <a:r>
              <a:rPr lang="en-US" sz="1500" dirty="0" err="1">
                <a:latin typeface="Courier New" pitchFamily="49" charset="0"/>
              </a:rPr>
              <a:t>lda</a:t>
            </a:r>
            <a:r>
              <a:rPr lang="en-US" sz="1500" dirty="0">
                <a:latin typeface="Courier New" pitchFamily="49" charset="0"/>
              </a:rPr>
              <a:t>(iris[,1:4],iris[,5])</a:t>
            </a:r>
          </a:p>
          <a:p>
            <a:r>
              <a:rPr lang="en-US" sz="1500" dirty="0">
                <a:latin typeface="Courier New" pitchFamily="49" charset="0"/>
              </a:rPr>
              <a:t>&gt; iris.lda</a:t>
            </a:r>
          </a:p>
          <a:p>
            <a:r>
              <a:rPr lang="en-US" sz="1500" dirty="0">
                <a:latin typeface="Courier New" pitchFamily="49" charset="0"/>
              </a:rPr>
              <a:t>Call:</a:t>
            </a:r>
          </a:p>
          <a:p>
            <a:r>
              <a:rPr lang="en-US" sz="1500" dirty="0" err="1">
                <a:latin typeface="Courier New" pitchFamily="49" charset="0"/>
              </a:rPr>
              <a:t>lda</a:t>
            </a:r>
            <a:r>
              <a:rPr lang="en-US" sz="1500" dirty="0">
                <a:latin typeface="Courier New" pitchFamily="49" charset="0"/>
              </a:rPr>
              <a:t>(iris[, 1:4], iris[, 5])</a:t>
            </a:r>
          </a:p>
          <a:p>
            <a:endParaRPr lang="en-US" sz="1500" dirty="0">
              <a:latin typeface="Courier New" pitchFamily="49" charset="0"/>
            </a:endParaRPr>
          </a:p>
          <a:p>
            <a:r>
              <a:rPr lang="en-US" sz="1500" dirty="0">
                <a:latin typeface="Courier New" pitchFamily="49" charset="0"/>
              </a:rPr>
              <a:t>Prior probabilities of groups:</a:t>
            </a:r>
          </a:p>
          <a:p>
            <a:r>
              <a:rPr lang="en-US" sz="1500" dirty="0">
                <a:latin typeface="Courier New" pitchFamily="49" charset="0"/>
              </a:rPr>
              <a:t>    </a:t>
            </a:r>
            <a:r>
              <a:rPr lang="en-US" sz="1500" dirty="0" err="1">
                <a:latin typeface="Courier New" pitchFamily="49" charset="0"/>
              </a:rPr>
              <a:t>setosa</a:t>
            </a:r>
            <a:r>
              <a:rPr lang="en-US" sz="1500" dirty="0">
                <a:latin typeface="Courier New" pitchFamily="49" charset="0"/>
              </a:rPr>
              <a:t> </a:t>
            </a:r>
            <a:r>
              <a:rPr lang="en-US" sz="1500" dirty="0" err="1">
                <a:latin typeface="Courier New" pitchFamily="49" charset="0"/>
              </a:rPr>
              <a:t>versicolor</a:t>
            </a:r>
            <a:r>
              <a:rPr lang="en-US" sz="1500" dirty="0">
                <a:latin typeface="Courier New" pitchFamily="49" charset="0"/>
              </a:rPr>
              <a:t>  </a:t>
            </a:r>
            <a:r>
              <a:rPr lang="en-US" sz="1500" dirty="0" err="1">
                <a:latin typeface="Courier New" pitchFamily="49" charset="0"/>
              </a:rPr>
              <a:t>virginica</a:t>
            </a:r>
            <a:r>
              <a:rPr lang="en-US" sz="1500" dirty="0">
                <a:latin typeface="Courier New" pitchFamily="49" charset="0"/>
              </a:rPr>
              <a:t> </a:t>
            </a:r>
          </a:p>
          <a:p>
            <a:r>
              <a:rPr lang="en-US" sz="1500" dirty="0">
                <a:latin typeface="Courier New" pitchFamily="49" charset="0"/>
              </a:rPr>
              <a:t> 0.3333333  0.3333333  0.3333333 </a:t>
            </a:r>
          </a:p>
          <a:p>
            <a:endParaRPr lang="en-US" sz="1500" dirty="0">
              <a:latin typeface="Courier New" pitchFamily="49" charset="0"/>
            </a:endParaRPr>
          </a:p>
          <a:p>
            <a:r>
              <a:rPr lang="en-US" sz="1500" dirty="0">
                <a:latin typeface="Courier New" pitchFamily="49" charset="0"/>
              </a:rPr>
              <a:t>Group means:</a:t>
            </a:r>
          </a:p>
          <a:p>
            <a:r>
              <a:rPr lang="en-US" sz="1500" dirty="0">
                <a:latin typeface="Courier New" pitchFamily="49" charset="0"/>
              </a:rPr>
              <a:t>           </a:t>
            </a:r>
            <a:r>
              <a:rPr lang="en-US" sz="1500" dirty="0" err="1">
                <a:latin typeface="Courier New" pitchFamily="49" charset="0"/>
              </a:rPr>
              <a:t>Sepal.Length</a:t>
            </a:r>
            <a:r>
              <a:rPr lang="en-US" sz="1500" dirty="0">
                <a:latin typeface="Courier New" pitchFamily="49" charset="0"/>
              </a:rPr>
              <a:t> </a:t>
            </a:r>
            <a:r>
              <a:rPr lang="en-US" sz="1500" dirty="0" err="1">
                <a:latin typeface="Courier New" pitchFamily="49" charset="0"/>
              </a:rPr>
              <a:t>Sepal.Width</a:t>
            </a:r>
            <a:r>
              <a:rPr lang="en-US" sz="1500" dirty="0">
                <a:latin typeface="Courier New" pitchFamily="49" charset="0"/>
              </a:rPr>
              <a:t> </a:t>
            </a:r>
            <a:r>
              <a:rPr lang="en-US" sz="1500" dirty="0" err="1">
                <a:latin typeface="Courier New" pitchFamily="49" charset="0"/>
              </a:rPr>
              <a:t>Petal.Length</a:t>
            </a:r>
            <a:r>
              <a:rPr lang="en-US" sz="1500" dirty="0">
                <a:latin typeface="Courier New" pitchFamily="49" charset="0"/>
              </a:rPr>
              <a:t> </a:t>
            </a:r>
            <a:r>
              <a:rPr lang="en-US" sz="1500" dirty="0" err="1">
                <a:latin typeface="Courier New" pitchFamily="49" charset="0"/>
              </a:rPr>
              <a:t>Petal.Width</a:t>
            </a:r>
            <a:endParaRPr lang="en-US" sz="1500" dirty="0">
              <a:latin typeface="Courier New" pitchFamily="49" charset="0"/>
            </a:endParaRPr>
          </a:p>
          <a:p>
            <a:r>
              <a:rPr lang="en-US" sz="1500" dirty="0" err="1">
                <a:latin typeface="Courier New" pitchFamily="49" charset="0"/>
              </a:rPr>
              <a:t>setosa</a:t>
            </a:r>
            <a:r>
              <a:rPr lang="en-US" sz="1500" dirty="0">
                <a:latin typeface="Courier New" pitchFamily="49" charset="0"/>
              </a:rPr>
              <a:t>            5.006       3.428        1.462       0.246</a:t>
            </a:r>
          </a:p>
          <a:p>
            <a:r>
              <a:rPr lang="en-US" sz="1500" dirty="0" err="1">
                <a:latin typeface="Courier New" pitchFamily="49" charset="0"/>
              </a:rPr>
              <a:t>versicolor</a:t>
            </a:r>
            <a:r>
              <a:rPr lang="en-US" sz="1500" dirty="0">
                <a:latin typeface="Courier New" pitchFamily="49" charset="0"/>
              </a:rPr>
              <a:t>        5.936       2.770        4.260       1.326</a:t>
            </a:r>
          </a:p>
          <a:p>
            <a:r>
              <a:rPr lang="en-US" sz="1500" dirty="0" err="1">
                <a:latin typeface="Courier New" pitchFamily="49" charset="0"/>
              </a:rPr>
              <a:t>virginica</a:t>
            </a:r>
            <a:r>
              <a:rPr lang="en-US" sz="1500" dirty="0">
                <a:latin typeface="Courier New" pitchFamily="49" charset="0"/>
              </a:rPr>
              <a:t>         6.588       2.974        5.552       2.026</a:t>
            </a:r>
          </a:p>
          <a:p>
            <a:endParaRPr lang="en-US" sz="1500" dirty="0">
              <a:latin typeface="Courier New" pitchFamily="49" charset="0"/>
            </a:endParaRPr>
          </a:p>
          <a:p>
            <a:r>
              <a:rPr lang="en-US" sz="1500" dirty="0">
                <a:latin typeface="Courier New" pitchFamily="49" charset="0"/>
              </a:rPr>
              <a:t>Coefficients of linear </a:t>
            </a:r>
            <a:r>
              <a:rPr lang="en-US" sz="1500" dirty="0" err="1">
                <a:latin typeface="Courier New" pitchFamily="49" charset="0"/>
              </a:rPr>
              <a:t>discriminants</a:t>
            </a:r>
            <a:r>
              <a:rPr lang="en-US" sz="1500" dirty="0">
                <a:latin typeface="Courier New" pitchFamily="49" charset="0"/>
              </a:rPr>
              <a:t>:</a:t>
            </a:r>
          </a:p>
          <a:p>
            <a:r>
              <a:rPr lang="en-US" sz="1500" dirty="0">
                <a:latin typeface="Courier New" pitchFamily="49" charset="0"/>
              </a:rPr>
              <a:t>                    LD1         LD2</a:t>
            </a:r>
          </a:p>
          <a:p>
            <a:r>
              <a:rPr lang="en-US" sz="1500" dirty="0" err="1">
                <a:latin typeface="Courier New" pitchFamily="49" charset="0"/>
              </a:rPr>
              <a:t>Sepal.Length</a:t>
            </a:r>
            <a:r>
              <a:rPr lang="en-US" sz="1500" dirty="0">
                <a:latin typeface="Courier New" pitchFamily="49" charset="0"/>
              </a:rPr>
              <a:t>  0.8293776  0.02410215</a:t>
            </a:r>
          </a:p>
          <a:p>
            <a:r>
              <a:rPr lang="en-US" sz="1500" dirty="0" err="1">
                <a:latin typeface="Courier New" pitchFamily="49" charset="0"/>
              </a:rPr>
              <a:t>Sepal.Width</a:t>
            </a:r>
            <a:r>
              <a:rPr lang="en-US" sz="1500" dirty="0">
                <a:latin typeface="Courier New" pitchFamily="49" charset="0"/>
              </a:rPr>
              <a:t>   1.5344731  2.16452123</a:t>
            </a:r>
          </a:p>
          <a:p>
            <a:r>
              <a:rPr lang="en-US" sz="1500" dirty="0" err="1">
                <a:latin typeface="Courier New" pitchFamily="49" charset="0"/>
              </a:rPr>
              <a:t>Petal.Length</a:t>
            </a:r>
            <a:r>
              <a:rPr lang="en-US" sz="1500" dirty="0">
                <a:latin typeface="Courier New" pitchFamily="49" charset="0"/>
              </a:rPr>
              <a:t> -2.2012117 -0.93192121</a:t>
            </a:r>
          </a:p>
          <a:p>
            <a:r>
              <a:rPr lang="en-US" sz="1500" dirty="0" err="1">
                <a:latin typeface="Courier New" pitchFamily="49" charset="0"/>
              </a:rPr>
              <a:t>Petal.Width</a:t>
            </a:r>
            <a:r>
              <a:rPr lang="en-US" sz="1500" dirty="0">
                <a:latin typeface="Courier New" pitchFamily="49" charset="0"/>
              </a:rPr>
              <a:t>  -2.8104603  2.83918785</a:t>
            </a:r>
          </a:p>
          <a:p>
            <a:endParaRPr lang="en-US" sz="1500" dirty="0">
              <a:latin typeface="Courier New" pitchFamily="49" charset="0"/>
            </a:endParaRPr>
          </a:p>
          <a:p>
            <a:r>
              <a:rPr lang="en-US" sz="1500" dirty="0">
                <a:latin typeface="Courier New" pitchFamily="49" charset="0"/>
              </a:rPr>
              <a:t>Proportion of trace:</a:t>
            </a:r>
          </a:p>
          <a:p>
            <a:r>
              <a:rPr lang="en-US" sz="1500" dirty="0">
                <a:latin typeface="Courier New" pitchFamily="49" charset="0"/>
              </a:rPr>
              <a:t>   LD1    LD2 </a:t>
            </a:r>
          </a:p>
          <a:p>
            <a:r>
              <a:rPr lang="en-US" sz="1500" dirty="0">
                <a:latin typeface="Courier New" pitchFamily="49" charset="0"/>
              </a:rPr>
              <a:t>0.9912 0.0088 </a:t>
            </a:r>
          </a:p>
          <a:p>
            <a:endParaRPr lang="en-US" sz="1500" dirty="0">
              <a:latin typeface="Courier New"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FD0DF561-6F9E-47AF-B745-3F307F442699}" type="slidenum">
              <a:rPr lang="en-US"/>
              <a:pPr/>
              <a:t>23</a:t>
            </a:fld>
            <a:endParaRPr lang="en-US"/>
          </a:p>
        </p:txBody>
      </p:sp>
      <p:sp>
        <p:nvSpPr>
          <p:cNvPr id="404482" name="Text Box 2"/>
          <p:cNvSpPr txBox="1">
            <a:spLocks noChangeArrowheads="1"/>
          </p:cNvSpPr>
          <p:nvPr/>
        </p:nvSpPr>
        <p:spPr bwMode="auto">
          <a:xfrm>
            <a:off x="0" y="0"/>
            <a:ext cx="7518400" cy="6448425"/>
          </a:xfrm>
          <a:prstGeom prst="rect">
            <a:avLst/>
          </a:prstGeom>
          <a:noFill/>
          <a:ln w="9525">
            <a:noFill/>
            <a:miter lim="800000"/>
            <a:headEnd/>
            <a:tailEnd/>
          </a:ln>
          <a:effectLst/>
        </p:spPr>
        <p:txBody>
          <a:bodyPr wrap="none">
            <a:spAutoFit/>
          </a:bodyPr>
          <a:lstStyle/>
          <a:p>
            <a:r>
              <a:rPr lang="en-US" sz="1600" dirty="0">
                <a:latin typeface="Courier New" pitchFamily="49" charset="0"/>
              </a:rPr>
              <a:t>&gt; plot(</a:t>
            </a:r>
            <a:r>
              <a:rPr lang="en-US" sz="1600" dirty="0" err="1">
                <a:latin typeface="Courier New" pitchFamily="49" charset="0"/>
              </a:rPr>
              <a:t>iris.lda,col</a:t>
            </a:r>
            <a:r>
              <a:rPr lang="en-US" sz="1600" dirty="0">
                <a:latin typeface="Courier New" pitchFamily="49" charset="0"/>
              </a:rPr>
              <a:t>=rep(1:3,each=50))</a:t>
            </a:r>
            <a:br>
              <a:rPr lang="en-US" sz="1600" dirty="0">
                <a:latin typeface="Courier New" pitchFamily="49" charset="0"/>
              </a:rPr>
            </a:br>
            <a:r>
              <a:rPr lang="en-US" sz="1600" dirty="0">
                <a:latin typeface="Courier New" pitchFamily="49" charset="0"/>
              </a:rPr>
              <a:t>&gt; </a:t>
            </a:r>
            <a:r>
              <a:rPr lang="en-US" sz="1600" dirty="0" err="1">
                <a:latin typeface="Courier New" pitchFamily="49" charset="0"/>
              </a:rPr>
              <a:t>iris.pred</a:t>
            </a:r>
            <a:r>
              <a:rPr lang="en-US" sz="1600" dirty="0">
                <a:latin typeface="Courier New" pitchFamily="49" charset="0"/>
              </a:rPr>
              <a:t> &lt;- predict(iris.lda)</a:t>
            </a:r>
          </a:p>
          <a:p>
            <a:r>
              <a:rPr lang="en-US" sz="1600" dirty="0">
                <a:latin typeface="Courier New" pitchFamily="49" charset="0"/>
              </a:rPr>
              <a:t>&gt; names(</a:t>
            </a:r>
            <a:r>
              <a:rPr lang="en-US" sz="1600" dirty="0" err="1">
                <a:latin typeface="Courier New" pitchFamily="49" charset="0"/>
              </a:rPr>
              <a:t>iris.pred</a:t>
            </a:r>
            <a:r>
              <a:rPr lang="en-US" sz="1600" dirty="0">
                <a:latin typeface="Courier New" pitchFamily="49" charset="0"/>
              </a:rPr>
              <a:t>)</a:t>
            </a:r>
          </a:p>
          <a:p>
            <a:r>
              <a:rPr lang="en-US" sz="1600" dirty="0">
                <a:latin typeface="Courier New" pitchFamily="49" charset="0"/>
              </a:rPr>
              <a:t>[1] "class"     "posterior" "x"        </a:t>
            </a:r>
          </a:p>
          <a:p>
            <a:r>
              <a:rPr lang="pt-BR" sz="1600" dirty="0">
                <a:latin typeface="Courier New" pitchFamily="49" charset="0"/>
              </a:rPr>
              <a:t>&gt; iris.pred$class[71:80]</a:t>
            </a:r>
          </a:p>
          <a:p>
            <a:r>
              <a:rPr lang="pt-BR" sz="1600" dirty="0">
                <a:latin typeface="Courier New" pitchFamily="49" charset="0"/>
              </a:rPr>
              <a:t> [1] virginica  versicolor versicolor versicolor versicolor </a:t>
            </a:r>
          </a:p>
          <a:p>
            <a:r>
              <a:rPr lang="pt-BR" sz="1600" dirty="0">
                <a:latin typeface="Courier New" pitchFamily="49" charset="0"/>
              </a:rPr>
              <a:t>     versicolor versicolor</a:t>
            </a:r>
          </a:p>
          <a:p>
            <a:r>
              <a:rPr lang="pt-BR" sz="1600" dirty="0">
                <a:latin typeface="Courier New" pitchFamily="49" charset="0"/>
              </a:rPr>
              <a:t> [8] versicolor versicolor versicolor</a:t>
            </a:r>
          </a:p>
          <a:p>
            <a:r>
              <a:rPr lang="pt-BR" sz="1600" dirty="0">
                <a:latin typeface="Courier New" pitchFamily="49" charset="0"/>
              </a:rPr>
              <a:t>Levels: setosa versicolor virginica</a:t>
            </a:r>
          </a:p>
          <a:p>
            <a:r>
              <a:rPr lang="en-US" sz="1600" dirty="0" smtClean="0">
                <a:latin typeface="Courier New" pitchFamily="49" charset="0"/>
              </a:rPr>
              <a:t>&gt; </a:t>
            </a:r>
            <a:r>
              <a:rPr lang="en-US" sz="1600" dirty="0" err="1">
                <a:latin typeface="Courier New" pitchFamily="49" charset="0"/>
              </a:rPr>
              <a:t>iris.pred$posterior</a:t>
            </a:r>
            <a:r>
              <a:rPr lang="en-US" sz="1600" dirty="0">
                <a:latin typeface="Courier New" pitchFamily="49" charset="0"/>
              </a:rPr>
              <a:t>[71:80,]</a:t>
            </a:r>
          </a:p>
          <a:p>
            <a:r>
              <a:rPr lang="en-US" sz="1600" dirty="0">
                <a:latin typeface="Courier New" pitchFamily="49" charset="0"/>
              </a:rPr>
              <a:t>         </a:t>
            </a:r>
            <a:r>
              <a:rPr lang="en-US" sz="1600" dirty="0" err="1">
                <a:latin typeface="Courier New" pitchFamily="49" charset="0"/>
              </a:rPr>
              <a:t>setosa</a:t>
            </a:r>
            <a:r>
              <a:rPr lang="en-US" sz="1600" dirty="0">
                <a:latin typeface="Courier New" pitchFamily="49" charset="0"/>
              </a:rPr>
              <a:t> </a:t>
            </a:r>
            <a:r>
              <a:rPr lang="en-US" sz="1600" dirty="0" err="1">
                <a:latin typeface="Courier New" pitchFamily="49" charset="0"/>
              </a:rPr>
              <a:t>versicolor</a:t>
            </a:r>
            <a:r>
              <a:rPr lang="en-US" sz="1600" dirty="0">
                <a:latin typeface="Courier New" pitchFamily="49" charset="0"/>
              </a:rPr>
              <a:t>    </a:t>
            </a:r>
            <a:r>
              <a:rPr lang="en-US" sz="1600" dirty="0" err="1">
                <a:latin typeface="Courier New" pitchFamily="49" charset="0"/>
              </a:rPr>
              <a:t>virginica</a:t>
            </a:r>
            <a:endParaRPr lang="en-US" sz="1600" dirty="0">
              <a:latin typeface="Courier New" pitchFamily="49" charset="0"/>
            </a:endParaRPr>
          </a:p>
          <a:p>
            <a:r>
              <a:rPr lang="en-US" sz="1600" dirty="0">
                <a:latin typeface="Courier New" pitchFamily="49" charset="0"/>
              </a:rPr>
              <a:t>71 7.408118e-28  0.2532282 7.467718e-01</a:t>
            </a:r>
          </a:p>
          <a:p>
            <a:r>
              <a:rPr lang="en-US" sz="1600" dirty="0">
                <a:latin typeface="Courier New" pitchFamily="49" charset="0"/>
              </a:rPr>
              <a:t>72 9.399292e-17  0.9999907 9.345291e-06</a:t>
            </a:r>
          </a:p>
          <a:p>
            <a:r>
              <a:rPr lang="en-US" sz="1600" dirty="0">
                <a:latin typeface="Courier New" pitchFamily="49" charset="0"/>
              </a:rPr>
              <a:t>73 7.674672e-29  0.8155328 1.844672e-01</a:t>
            </a:r>
          </a:p>
          <a:p>
            <a:r>
              <a:rPr lang="en-US" sz="1600" dirty="0">
                <a:latin typeface="Courier New" pitchFamily="49" charset="0"/>
              </a:rPr>
              <a:t>74 2.683018e-22  0.9995723 4.277469e-04</a:t>
            </a:r>
          </a:p>
          <a:p>
            <a:r>
              <a:rPr lang="en-US" sz="1600" dirty="0">
                <a:latin typeface="Courier New" pitchFamily="49" charset="0"/>
              </a:rPr>
              <a:t>75 7.813875e-18  0.9999758 2.421458e-05</a:t>
            </a:r>
          </a:p>
          <a:p>
            <a:r>
              <a:rPr lang="en-US" sz="1600" dirty="0">
                <a:latin typeface="Courier New" pitchFamily="49" charset="0"/>
              </a:rPr>
              <a:t>76 2.073207e-18  0.9999171 8.290530e-05</a:t>
            </a:r>
          </a:p>
          <a:p>
            <a:r>
              <a:rPr lang="en-US" sz="1600" dirty="0">
                <a:latin typeface="Courier New" pitchFamily="49" charset="0"/>
              </a:rPr>
              <a:t>77 6.357538e-23  0.9982541 1.745936e-03</a:t>
            </a:r>
          </a:p>
          <a:p>
            <a:r>
              <a:rPr lang="en-US" sz="1600" dirty="0">
                <a:latin typeface="Courier New" pitchFamily="49" charset="0"/>
              </a:rPr>
              <a:t>78 5.639473e-27  0.6892131 3.107869e-01</a:t>
            </a:r>
          </a:p>
          <a:p>
            <a:r>
              <a:rPr lang="en-US" sz="1600" dirty="0">
                <a:latin typeface="Courier New" pitchFamily="49" charset="0"/>
              </a:rPr>
              <a:t>79 3.773528e-23  0.9925169 7.483138e-03</a:t>
            </a:r>
          </a:p>
          <a:p>
            <a:r>
              <a:rPr lang="en-US" sz="1600" dirty="0">
                <a:latin typeface="Courier New" pitchFamily="49" charset="0"/>
              </a:rPr>
              <a:t>80 9.555338e-12  1.0000000 1.910624e-08</a:t>
            </a:r>
            <a:br>
              <a:rPr lang="en-US" sz="1600" dirty="0">
                <a:latin typeface="Courier New" pitchFamily="49" charset="0"/>
              </a:rPr>
            </a:br>
            <a:r>
              <a:rPr lang="en-US" sz="1600" dirty="0">
                <a:latin typeface="Courier New" pitchFamily="49" charset="0"/>
              </a:rPr>
              <a:t/>
            </a:r>
            <a:br>
              <a:rPr lang="en-US" sz="1600" dirty="0">
                <a:latin typeface="Courier New" pitchFamily="49" charset="0"/>
              </a:rPr>
            </a:br>
            <a:r>
              <a:rPr lang="en-US" sz="1600" dirty="0">
                <a:latin typeface="Courier New" pitchFamily="49" charset="0"/>
              </a:rPr>
              <a:t>&gt; sum(</a:t>
            </a:r>
            <a:r>
              <a:rPr lang="en-US" sz="1600" dirty="0" err="1">
                <a:latin typeface="Courier New" pitchFamily="49" charset="0"/>
              </a:rPr>
              <a:t>iris.pred$class</a:t>
            </a:r>
            <a:r>
              <a:rPr lang="en-US" sz="1600" dirty="0">
                <a:latin typeface="Courier New" pitchFamily="49" charset="0"/>
              </a:rPr>
              <a:t> != </a:t>
            </a:r>
            <a:r>
              <a:rPr lang="en-US" sz="1600" dirty="0" err="1">
                <a:latin typeface="Courier New" pitchFamily="49" charset="0"/>
              </a:rPr>
              <a:t>iris$Species</a:t>
            </a:r>
            <a:r>
              <a:rPr lang="en-US" sz="1600" dirty="0">
                <a:latin typeface="Courier New" pitchFamily="49" charset="0"/>
              </a:rPr>
              <a:t>)</a:t>
            </a:r>
          </a:p>
          <a:p>
            <a:r>
              <a:rPr lang="en-US" sz="1600" dirty="0">
                <a:latin typeface="Courier New" pitchFamily="49" charset="0"/>
              </a:rPr>
              <a:t>[1] 3</a:t>
            </a:r>
          </a:p>
          <a:p>
            <a:endParaRPr lang="en-US" sz="1600" dirty="0">
              <a:latin typeface="Courier New" pitchFamily="49" charset="0"/>
            </a:endParaRPr>
          </a:p>
          <a:p>
            <a:r>
              <a:rPr lang="en-US" sz="1600" dirty="0" smtClean="0">
                <a:latin typeface="Courier New" pitchFamily="49" charset="0"/>
              </a:rPr>
              <a:t>This is an error rate of 3/150 = 2%</a:t>
            </a:r>
            <a:endParaRPr lang="en-US" sz="1600" dirty="0">
              <a:latin typeface="Courier New"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C21B9219-B832-40DE-9A48-48BA702BB262}" type="slidenum">
              <a:rPr lang="en-US"/>
              <a:pPr/>
              <a:t>24</a:t>
            </a:fld>
            <a:endParaRPr lang="en-US"/>
          </a:p>
        </p:txBody>
      </p:sp>
      <p:pic>
        <p:nvPicPr>
          <p:cNvPr id="403459" name="Picture 3" descr="iris6"/>
          <p:cNvPicPr>
            <a:picLocks noChangeAspect="1" noChangeArrowheads="1"/>
          </p:cNvPicPr>
          <p:nvPr/>
        </p:nvPicPr>
        <p:blipFill>
          <a:blip r:embed="rId3" cstate="print"/>
          <a:srcRect/>
          <a:stretch>
            <a:fillRect/>
          </a:stretch>
        </p:blipFill>
        <p:spPr bwMode="auto">
          <a:xfrm>
            <a:off x="1524000" y="0"/>
            <a:ext cx="6156325" cy="61483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D179FADF-31EE-418B-9E6D-F43A5ED09143}" type="slidenum">
              <a:rPr lang="en-US"/>
              <a:pPr/>
              <a:t>25</a:t>
            </a:fld>
            <a:endParaRPr lang="en-US"/>
          </a:p>
        </p:txBody>
      </p:sp>
      <p:sp>
        <p:nvSpPr>
          <p:cNvPr id="405506" name="Text Box 2"/>
          <p:cNvSpPr txBox="1">
            <a:spLocks noChangeArrowheads="1"/>
          </p:cNvSpPr>
          <p:nvPr/>
        </p:nvSpPr>
        <p:spPr bwMode="auto">
          <a:xfrm>
            <a:off x="0" y="0"/>
            <a:ext cx="8102600" cy="6408738"/>
          </a:xfrm>
          <a:prstGeom prst="rect">
            <a:avLst/>
          </a:prstGeom>
          <a:noFill/>
          <a:ln w="9525">
            <a:noFill/>
            <a:miter lim="800000"/>
            <a:headEnd/>
            <a:tailEnd/>
          </a:ln>
          <a:effectLst/>
        </p:spPr>
        <p:txBody>
          <a:bodyPr wrap="none">
            <a:spAutoFit/>
          </a:bodyPr>
          <a:lstStyle/>
          <a:p>
            <a:r>
              <a:rPr lang="en-US" sz="1800">
                <a:latin typeface="Courier New" pitchFamily="49" charset="0"/>
              </a:rPr>
              <a:t>iris.cv &lt;- function(ncv,ntrials)</a:t>
            </a:r>
          </a:p>
          <a:p>
            <a:r>
              <a:rPr lang="en-US" sz="1800">
                <a:latin typeface="Courier New" pitchFamily="49" charset="0"/>
              </a:rPr>
              <a:t>{</a:t>
            </a:r>
          </a:p>
          <a:p>
            <a:r>
              <a:rPr lang="en-US" sz="1800">
                <a:latin typeface="Courier New" pitchFamily="49" charset="0"/>
              </a:rPr>
              <a:t>  nwrong &lt;- 0</a:t>
            </a:r>
          </a:p>
          <a:p>
            <a:r>
              <a:rPr lang="en-US" sz="1800">
                <a:latin typeface="Courier New" pitchFamily="49" charset="0"/>
              </a:rPr>
              <a:t>  n &lt;- 0</a:t>
            </a:r>
          </a:p>
          <a:p>
            <a:r>
              <a:rPr lang="en-US" sz="1800">
                <a:latin typeface="Courier New" pitchFamily="49" charset="0"/>
              </a:rPr>
              <a:t>  for (i in 1:ntrials)</a:t>
            </a:r>
          </a:p>
          <a:p>
            <a:r>
              <a:rPr lang="en-US" sz="1800">
                <a:latin typeface="Courier New" pitchFamily="49" charset="0"/>
              </a:rPr>
              <a:t>  {</a:t>
            </a:r>
          </a:p>
          <a:p>
            <a:r>
              <a:rPr lang="en-US" sz="1800">
                <a:latin typeface="Courier New" pitchFamily="49" charset="0"/>
              </a:rPr>
              <a:t>    test &lt;- sample(150,ncv)</a:t>
            </a:r>
          </a:p>
          <a:p>
            <a:r>
              <a:rPr lang="en-US" sz="1800">
                <a:latin typeface="Courier New" pitchFamily="49" charset="0"/>
              </a:rPr>
              <a:t>    test.ir &lt;- data.frame(iris[test,1:4])</a:t>
            </a:r>
          </a:p>
          <a:p>
            <a:r>
              <a:rPr lang="en-US" sz="1800">
                <a:latin typeface="Courier New" pitchFamily="49" charset="0"/>
              </a:rPr>
              <a:t>    train.ir &lt;- data.frame(iris[-test,1:4])</a:t>
            </a:r>
          </a:p>
          <a:p>
            <a:r>
              <a:rPr lang="en-US" sz="1800">
                <a:latin typeface="Courier New" pitchFamily="49" charset="0"/>
              </a:rPr>
              <a:t>    lda.ir &lt;- lda(train.ir,iris[-test,5])</a:t>
            </a:r>
          </a:p>
          <a:p>
            <a:r>
              <a:rPr lang="en-US" sz="1800">
                <a:latin typeface="Courier New" pitchFamily="49" charset="0"/>
              </a:rPr>
              <a:t>    lda.pred &lt;- predict(lda.ir,test.ir)</a:t>
            </a:r>
          </a:p>
          <a:p>
            <a:r>
              <a:rPr lang="en-US" sz="1800">
                <a:latin typeface="Courier New" pitchFamily="49" charset="0"/>
              </a:rPr>
              <a:t>    nwrong &lt;- nwrong + sum(lda.pred$class != iris[test,5])</a:t>
            </a:r>
          </a:p>
          <a:p>
            <a:r>
              <a:rPr lang="en-US" sz="1800">
                <a:latin typeface="Courier New" pitchFamily="49" charset="0"/>
              </a:rPr>
              <a:t>    n &lt;- n + ncv</a:t>
            </a:r>
          </a:p>
          <a:p>
            <a:r>
              <a:rPr lang="en-US" sz="1800">
                <a:latin typeface="Courier New" pitchFamily="49" charset="0"/>
              </a:rPr>
              <a:t>  }</a:t>
            </a:r>
          </a:p>
          <a:p>
            <a:r>
              <a:rPr lang="en-US" sz="1800">
                <a:latin typeface="Courier New" pitchFamily="49" charset="0"/>
              </a:rPr>
              <a:t>  print(paste("total number classified = ",n,sep=""))</a:t>
            </a:r>
          </a:p>
          <a:p>
            <a:r>
              <a:rPr lang="en-US" sz="1800">
                <a:latin typeface="Courier New" pitchFamily="49" charset="0"/>
              </a:rPr>
              <a:t>  print(paste("total number wrong = ",nwrong,sep=""))</a:t>
            </a:r>
          </a:p>
          <a:p>
            <a:r>
              <a:rPr lang="en-US" sz="1800">
                <a:latin typeface="Courier New" pitchFamily="49" charset="0"/>
              </a:rPr>
              <a:t>  print(paste("percent wrong = ",100*nwrong/n,"%",sep=""))</a:t>
            </a:r>
          </a:p>
          <a:p>
            <a:r>
              <a:rPr lang="en-US" sz="1800">
                <a:latin typeface="Courier New" pitchFamily="49" charset="0"/>
              </a:rPr>
              <a:t>}</a:t>
            </a:r>
            <a:br>
              <a:rPr lang="en-US" sz="1800">
                <a:latin typeface="Courier New" pitchFamily="49" charset="0"/>
              </a:rPr>
            </a:br>
            <a:r>
              <a:rPr lang="en-US" sz="1800">
                <a:latin typeface="Courier New" pitchFamily="49" charset="0"/>
              </a:rPr>
              <a:t>&gt; iris.cv(10,1000)</a:t>
            </a:r>
          </a:p>
          <a:p>
            <a:r>
              <a:rPr lang="en-US" sz="1800">
                <a:latin typeface="Courier New" pitchFamily="49" charset="0"/>
              </a:rPr>
              <a:t>[1] "total number classified = 10000"</a:t>
            </a:r>
          </a:p>
          <a:p>
            <a:r>
              <a:rPr lang="en-US" sz="1800">
                <a:latin typeface="Courier New" pitchFamily="49" charset="0"/>
              </a:rPr>
              <a:t>[1] "total number wrong = 213"</a:t>
            </a:r>
          </a:p>
          <a:p>
            <a:r>
              <a:rPr lang="en-US" sz="1800">
                <a:latin typeface="Courier New" pitchFamily="49" charset="0"/>
              </a:rPr>
              <a:t>[1] "percent wrong = 2.13%"</a:t>
            </a:r>
          </a:p>
          <a:p>
            <a:endParaRPr lang="en-US" sz="1800">
              <a:latin typeface="Courier New" pitchFamily="49"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Lymphoma Data Set</a:t>
            </a:r>
          </a:p>
        </p:txBody>
      </p:sp>
      <p:sp>
        <p:nvSpPr>
          <p:cNvPr id="406531" name="Rectangle 3"/>
          <p:cNvSpPr>
            <a:spLocks noGrp="1" noChangeArrowheads="1"/>
          </p:cNvSpPr>
          <p:nvPr>
            <p:ph idx="1"/>
          </p:nvPr>
        </p:nvSpPr>
        <p:spPr/>
        <p:txBody>
          <a:bodyPr/>
          <a:lstStyle/>
          <a:p>
            <a:r>
              <a:rPr lang="en-US"/>
              <a:t>Alizadeh et al. Nature (2000) “Distinct types of diffuse large B-cell lymphoma identified by gene expression profiling”</a:t>
            </a:r>
          </a:p>
          <a:p>
            <a:r>
              <a:rPr lang="en-US"/>
              <a:t>We will analyze a subset of the data consisting of 61 arrays on patients with</a:t>
            </a:r>
          </a:p>
          <a:p>
            <a:pPr lvl="1"/>
            <a:r>
              <a:rPr lang="en-US"/>
              <a:t>45 Diffuse large B-cell lymphoma (DLBCL/DL)</a:t>
            </a:r>
          </a:p>
          <a:p>
            <a:pPr lvl="1"/>
            <a:r>
              <a:rPr lang="en-US"/>
              <a:t>10 Chronic lymphocytic leukaemia (CLL/CL)</a:t>
            </a:r>
          </a:p>
          <a:p>
            <a:pPr lvl="1"/>
            <a:r>
              <a:rPr lang="en-US"/>
              <a:t>6 Follicular leukaemia (FL)</a:t>
            </a: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4401432C-227C-4D0C-B60E-2A4567A68AFF}"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a:t>Data Available</a:t>
            </a:r>
          </a:p>
        </p:txBody>
      </p:sp>
      <p:sp>
        <p:nvSpPr>
          <p:cNvPr id="407555" name="Rectangle 3"/>
          <p:cNvSpPr>
            <a:spLocks noGrp="1" noChangeArrowheads="1"/>
          </p:cNvSpPr>
          <p:nvPr>
            <p:ph idx="1"/>
          </p:nvPr>
        </p:nvSpPr>
        <p:spPr/>
        <p:txBody>
          <a:bodyPr/>
          <a:lstStyle/>
          <a:p>
            <a:r>
              <a:rPr lang="en-US"/>
              <a:t>The original Nature paper</a:t>
            </a:r>
          </a:p>
          <a:p>
            <a:r>
              <a:rPr lang="en-US"/>
              <a:t>The expression data in the form of unbackground corrected log ratios. A common reference was always on Cy3 with the sample on Cy5 (array.data.txt and array.data.zip). 9216 by 61</a:t>
            </a:r>
          </a:p>
          <a:p>
            <a:r>
              <a:rPr lang="en-US"/>
              <a:t>A file with array codes and disease status for each of the 61 arrays, ArrayID.txt</a:t>
            </a: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E6D59F98-C0D2-4AF2-81F5-0A27AE6FC908}" type="slidenum">
              <a:rPr lang="en-US"/>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normAutofit fontScale="90000"/>
          </a:bodyPr>
          <a:lstStyle/>
          <a:p>
            <a:r>
              <a:rPr lang="en-US" sz="4000"/>
              <a:t>Identify Differentially </a:t>
            </a:r>
            <a:br>
              <a:rPr lang="en-US" sz="4000"/>
            </a:br>
            <a:r>
              <a:rPr lang="en-US" sz="4000"/>
              <a:t>Expressed Genes</a:t>
            </a:r>
          </a:p>
        </p:txBody>
      </p:sp>
      <p:sp>
        <p:nvSpPr>
          <p:cNvPr id="408579" name="Rectangle 3"/>
          <p:cNvSpPr>
            <a:spLocks noGrp="1" noChangeArrowheads="1"/>
          </p:cNvSpPr>
          <p:nvPr>
            <p:ph idx="1"/>
          </p:nvPr>
        </p:nvSpPr>
        <p:spPr/>
        <p:txBody>
          <a:bodyPr/>
          <a:lstStyle/>
          <a:p>
            <a:pPr>
              <a:lnSpc>
                <a:spcPct val="90000"/>
              </a:lnSpc>
            </a:pPr>
            <a:r>
              <a:rPr lang="en-US" dirty="0"/>
              <a:t>We will assume that the log ratios are on a reasonable enough scale that we can use them as is</a:t>
            </a:r>
          </a:p>
          <a:p>
            <a:pPr>
              <a:lnSpc>
                <a:spcPct val="90000"/>
              </a:lnSpc>
            </a:pPr>
            <a:r>
              <a:rPr lang="en-US" dirty="0"/>
              <a:t>For each gene, we can run a one-way ANOVA and find the p-value, obtaining 9,216 of them</a:t>
            </a:r>
            <a:r>
              <a:rPr lang="en-US" dirty="0" smtClean="0"/>
              <a:t>. We can use apply() or </a:t>
            </a:r>
            <a:r>
              <a:rPr lang="en-US" dirty="0" err="1" smtClean="0"/>
              <a:t>genediff</a:t>
            </a:r>
            <a:r>
              <a:rPr lang="en-US" dirty="0" smtClean="0"/>
              <a:t>() from </a:t>
            </a:r>
            <a:r>
              <a:rPr lang="en-US" dirty="0" err="1" smtClean="0"/>
              <a:t>LMGene</a:t>
            </a:r>
            <a:endParaRPr lang="en-US" dirty="0"/>
          </a:p>
          <a:p>
            <a:pPr>
              <a:lnSpc>
                <a:spcPct val="90000"/>
              </a:lnSpc>
            </a:pPr>
            <a:r>
              <a:rPr lang="en-US" dirty="0"/>
              <a:t>Adjust p-values with </a:t>
            </a:r>
            <a:r>
              <a:rPr lang="en-US" dirty="0" err="1" smtClean="0"/>
              <a:t>p.adjust</a:t>
            </a:r>
            <a:r>
              <a:rPr lang="en-US" dirty="0" smtClean="0"/>
              <a:t> or </a:t>
            </a:r>
            <a:r>
              <a:rPr lang="en-US" dirty="0" err="1" smtClean="0"/>
              <a:t>padjust</a:t>
            </a:r>
            <a:endParaRPr lang="en-US" dirty="0"/>
          </a:p>
          <a:p>
            <a:pPr>
              <a:lnSpc>
                <a:spcPct val="90000"/>
              </a:lnSpc>
            </a:pPr>
            <a:r>
              <a:rPr lang="en-US" dirty="0"/>
              <a:t>Identify genes with small adjusted p-values</a:t>
            </a: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8E62FCB4-A925-47B8-9FBC-C4029EF2F053}"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Develop Classifier</a:t>
            </a:r>
          </a:p>
        </p:txBody>
      </p:sp>
      <p:sp>
        <p:nvSpPr>
          <p:cNvPr id="409603" name="Rectangle 3"/>
          <p:cNvSpPr>
            <a:spLocks noGrp="1" noChangeArrowheads="1"/>
          </p:cNvSpPr>
          <p:nvPr>
            <p:ph idx="1"/>
          </p:nvPr>
        </p:nvSpPr>
        <p:spPr/>
        <p:txBody>
          <a:bodyPr/>
          <a:lstStyle/>
          <a:p>
            <a:r>
              <a:rPr lang="en-US" dirty="0"/>
              <a:t>Reduce dimension with ANOVA gene selection or with </a:t>
            </a:r>
            <a:r>
              <a:rPr lang="en-US" dirty="0" smtClean="0"/>
              <a:t>PCA. (We could also use stepwise logistic regression.)</a:t>
            </a:r>
            <a:endParaRPr lang="en-US" dirty="0"/>
          </a:p>
          <a:p>
            <a:r>
              <a:rPr lang="en-US" dirty="0"/>
              <a:t>Use logistic regression or </a:t>
            </a:r>
            <a:r>
              <a:rPr lang="en-US" dirty="0" smtClean="0"/>
              <a:t>LDA.</a:t>
            </a:r>
            <a:endParaRPr lang="en-US" dirty="0"/>
          </a:p>
          <a:p>
            <a:r>
              <a:rPr lang="en-US" dirty="0"/>
              <a:t>Evaluate the four possibilities and their sub-possibilities with cross validation. With 61 arrays one could reasonable omit 10% or 6 at </a:t>
            </a:r>
            <a:r>
              <a:rPr lang="en-US" dirty="0" smtClean="0"/>
              <a:t>random.</a:t>
            </a:r>
            <a:endParaRPr lang="en-US" dirty="0"/>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AFAB442C-BBCB-4581-BEFC-76726B89E9D1}" type="slidenum">
              <a:rPr lang="en-US"/>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a:xfrm>
            <a:off x="457200" y="685800"/>
            <a:ext cx="8229600" cy="5638800"/>
          </a:xfrm>
        </p:spPr>
        <p:txBody>
          <a:bodyPr/>
          <a:lstStyle/>
          <a:p>
            <a:pPr>
              <a:lnSpc>
                <a:spcPct val="80000"/>
              </a:lnSpc>
            </a:pPr>
            <a:r>
              <a:rPr lang="en-US" sz="2800" dirty="0" smtClean="0"/>
              <a:t>age: </a:t>
            </a:r>
            <a:r>
              <a:rPr lang="en-US" sz="2800" dirty="0"/>
              <a:t>a numeric vector. Age in years.</a:t>
            </a:r>
          </a:p>
          <a:p>
            <a:pPr>
              <a:lnSpc>
                <a:spcPct val="80000"/>
              </a:lnSpc>
            </a:pPr>
            <a:r>
              <a:rPr lang="en-US" sz="2800" dirty="0" smtClean="0"/>
              <a:t>sex: </a:t>
            </a:r>
            <a:r>
              <a:rPr lang="en-US" sz="2800" dirty="0"/>
              <a:t>a numeric vector code. 0: male, 1:female.</a:t>
            </a:r>
          </a:p>
          <a:p>
            <a:pPr>
              <a:lnSpc>
                <a:spcPct val="80000"/>
              </a:lnSpc>
            </a:pPr>
            <a:r>
              <a:rPr lang="en-US" sz="2800" dirty="0" smtClean="0"/>
              <a:t>height: </a:t>
            </a:r>
            <a:r>
              <a:rPr lang="en-US" sz="2800" dirty="0"/>
              <a:t>a numeric vector. Height (cm).</a:t>
            </a:r>
          </a:p>
          <a:p>
            <a:pPr>
              <a:lnSpc>
                <a:spcPct val="80000"/>
              </a:lnSpc>
            </a:pPr>
            <a:r>
              <a:rPr lang="en-US" sz="2800" dirty="0" smtClean="0"/>
              <a:t>weight: </a:t>
            </a:r>
            <a:r>
              <a:rPr lang="en-US" sz="2800" dirty="0"/>
              <a:t>a numeric vector. Weight (kg).</a:t>
            </a:r>
          </a:p>
          <a:p>
            <a:pPr>
              <a:lnSpc>
                <a:spcPct val="80000"/>
              </a:lnSpc>
            </a:pPr>
            <a:r>
              <a:rPr lang="en-US" sz="2800" dirty="0" smtClean="0"/>
              <a:t>bmp: </a:t>
            </a:r>
            <a:r>
              <a:rPr lang="en-US" sz="2800" dirty="0"/>
              <a:t>a numeric vector. Body mass (% of normal).</a:t>
            </a:r>
          </a:p>
          <a:p>
            <a:pPr>
              <a:lnSpc>
                <a:spcPct val="80000"/>
              </a:lnSpc>
            </a:pPr>
            <a:r>
              <a:rPr lang="en-US" sz="2800" b="1" dirty="0" smtClean="0"/>
              <a:t>fev1: </a:t>
            </a:r>
            <a:r>
              <a:rPr lang="en-US" sz="2800" b="1" dirty="0"/>
              <a:t>a numeric vector. Forced expiratory volume.</a:t>
            </a:r>
          </a:p>
          <a:p>
            <a:pPr>
              <a:lnSpc>
                <a:spcPct val="80000"/>
              </a:lnSpc>
            </a:pPr>
            <a:r>
              <a:rPr lang="en-US" sz="2800" b="1" dirty="0" err="1" smtClean="0"/>
              <a:t>rv</a:t>
            </a:r>
            <a:r>
              <a:rPr lang="en-US" sz="2800" b="1" dirty="0" smtClean="0"/>
              <a:t>: </a:t>
            </a:r>
            <a:r>
              <a:rPr lang="en-US" sz="2800" b="1" dirty="0"/>
              <a:t>a numeric vector. Residual volume.</a:t>
            </a:r>
          </a:p>
          <a:p>
            <a:pPr>
              <a:lnSpc>
                <a:spcPct val="80000"/>
              </a:lnSpc>
            </a:pPr>
            <a:r>
              <a:rPr lang="en-US" sz="2800" b="1" dirty="0" err="1" smtClean="0"/>
              <a:t>frc</a:t>
            </a:r>
            <a:r>
              <a:rPr lang="en-US" sz="2800" b="1" dirty="0" smtClean="0"/>
              <a:t>: </a:t>
            </a:r>
            <a:r>
              <a:rPr lang="en-US" sz="2800" b="1" dirty="0"/>
              <a:t>a numeric vector. Functional residual capacity.</a:t>
            </a:r>
          </a:p>
          <a:p>
            <a:pPr>
              <a:lnSpc>
                <a:spcPct val="80000"/>
              </a:lnSpc>
            </a:pPr>
            <a:r>
              <a:rPr lang="en-US" sz="2800" b="1" dirty="0" err="1" smtClean="0"/>
              <a:t>tlc</a:t>
            </a:r>
            <a:r>
              <a:rPr lang="en-US" sz="2800" b="1" dirty="0" smtClean="0"/>
              <a:t>: </a:t>
            </a:r>
            <a:r>
              <a:rPr lang="en-US" sz="2800" b="1" dirty="0"/>
              <a:t>a numeric vector. Total lung capacity.</a:t>
            </a:r>
          </a:p>
          <a:p>
            <a:pPr>
              <a:lnSpc>
                <a:spcPct val="80000"/>
              </a:lnSpc>
            </a:pPr>
            <a:r>
              <a:rPr lang="en-US" sz="2800" b="1" dirty="0" err="1" smtClean="0"/>
              <a:t>pemax</a:t>
            </a:r>
            <a:r>
              <a:rPr lang="en-US" sz="2800" b="1" dirty="0" smtClean="0"/>
              <a:t>: a </a:t>
            </a:r>
            <a:r>
              <a:rPr lang="en-US" sz="2800" b="1" dirty="0"/>
              <a:t>numeric vector. Maximum expiratory pressure</a:t>
            </a:r>
            <a:r>
              <a:rPr lang="en-US" sz="2800" b="1" dirty="0" smtClean="0"/>
              <a:t>.</a:t>
            </a:r>
            <a:endParaRPr lang="en-US" sz="2800" b="1" dirty="0"/>
          </a:p>
        </p:txBody>
      </p:sp>
      <p:sp>
        <p:nvSpPr>
          <p:cNvPr id="3" name="Date Placeholder 3"/>
          <p:cNvSpPr>
            <a:spLocks noGrp="1"/>
          </p:cNvSpPr>
          <p:nvPr>
            <p:ph type="dt" sz="half" idx="10"/>
          </p:nvPr>
        </p:nvSpPr>
        <p:spPr/>
        <p:txBody>
          <a:bodyPr/>
          <a:lstStyle/>
          <a:p>
            <a:r>
              <a:rPr lang="en-US" smtClean="0"/>
              <a:t>May 26, 2015</a:t>
            </a:r>
            <a:endParaRPr lang="en-US"/>
          </a:p>
        </p:txBody>
      </p:sp>
      <p:sp>
        <p:nvSpPr>
          <p:cNvPr id="4"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5"/>
          <p:cNvSpPr>
            <a:spLocks noGrp="1"/>
          </p:cNvSpPr>
          <p:nvPr>
            <p:ph type="sldNum" sz="quarter" idx="12"/>
          </p:nvPr>
        </p:nvSpPr>
        <p:spPr/>
        <p:txBody>
          <a:bodyPr/>
          <a:lstStyle/>
          <a:p>
            <a:fld id="{3A8AE397-581F-456E-859A-A50F501C5B20}" type="slidenum">
              <a:rPr lang="en-US"/>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a:t>Differential Expression</a:t>
            </a:r>
          </a:p>
        </p:txBody>
      </p:sp>
      <p:sp>
        <p:nvSpPr>
          <p:cNvPr id="464899" name="Rectangle 3"/>
          <p:cNvSpPr>
            <a:spLocks noGrp="1" noChangeArrowheads="1"/>
          </p:cNvSpPr>
          <p:nvPr>
            <p:ph idx="1"/>
          </p:nvPr>
        </p:nvSpPr>
        <p:spPr/>
        <p:txBody>
          <a:bodyPr/>
          <a:lstStyle/>
          <a:p>
            <a:r>
              <a:rPr lang="en-US"/>
              <a:t>We can locate genes that are differentially expressed; that is, genes whose expression differs systematically by the type of lymphoma.</a:t>
            </a:r>
          </a:p>
          <a:p>
            <a:r>
              <a:rPr lang="en-US"/>
              <a:t>To do this, we could use lymphoma type to predict expression, and see when this is statistically significant.</a:t>
            </a:r>
          </a:p>
          <a:p>
            <a:r>
              <a:rPr lang="en-US"/>
              <a:t>For one gene at a time, this is ANOVA.</a:t>
            </a: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654BF76A-6857-4BD2-87DB-BD814198D735}" type="slidenum">
              <a:rPr lang="en-US"/>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idx="1"/>
          </p:nvPr>
        </p:nvSpPr>
        <p:spPr>
          <a:xfrm>
            <a:off x="457200" y="762000"/>
            <a:ext cx="8229600" cy="5334000"/>
          </a:xfrm>
        </p:spPr>
        <p:txBody>
          <a:bodyPr/>
          <a:lstStyle/>
          <a:p>
            <a:r>
              <a:rPr lang="en-US" sz="2800" dirty="0"/>
              <a:t>It is almost equivalent to locate genes whose expression can be used to predict lymphoma type, this being the reverse process. </a:t>
            </a:r>
          </a:p>
          <a:p>
            <a:r>
              <a:rPr lang="en-US" sz="2800" dirty="0"/>
              <a:t>If there is significant association in one direction there should logically be significant association in the other</a:t>
            </a:r>
          </a:p>
          <a:p>
            <a:r>
              <a:rPr lang="en-US" sz="2800" dirty="0"/>
              <a:t>This will not be true exactly, but is true approximately</a:t>
            </a:r>
          </a:p>
          <a:p>
            <a:r>
              <a:rPr lang="en-US" sz="2800" dirty="0"/>
              <a:t>We can also easily do the latter analysis using the expression of more than one gene using logistic regression, LDA, and QDA</a:t>
            </a:r>
          </a:p>
        </p:txBody>
      </p:sp>
      <p:sp>
        <p:nvSpPr>
          <p:cNvPr id="3" name="Date Placeholder 3"/>
          <p:cNvSpPr>
            <a:spLocks noGrp="1"/>
          </p:cNvSpPr>
          <p:nvPr>
            <p:ph type="dt" sz="half" idx="10"/>
          </p:nvPr>
        </p:nvSpPr>
        <p:spPr/>
        <p:txBody>
          <a:bodyPr/>
          <a:lstStyle/>
          <a:p>
            <a:r>
              <a:rPr lang="en-US" smtClean="0"/>
              <a:t>May 26, 2015</a:t>
            </a:r>
            <a:endParaRPr lang="en-US"/>
          </a:p>
        </p:txBody>
      </p:sp>
      <p:sp>
        <p:nvSpPr>
          <p:cNvPr id="4"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5"/>
          <p:cNvSpPr>
            <a:spLocks noGrp="1"/>
          </p:cNvSpPr>
          <p:nvPr>
            <p:ph type="sldNum" sz="quarter" idx="12"/>
          </p:nvPr>
        </p:nvSpPr>
        <p:spPr/>
        <p:txBody>
          <a:bodyPr/>
          <a:lstStyle/>
          <a:p>
            <a:fld id="{2BB0B9A1-3BB1-4DCC-A5A5-974C324653D2}" type="slidenum">
              <a:rPr lang="en-US"/>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862F7FFF-4937-4778-BA8E-DB79BE6B40EF}" type="slidenum">
              <a:rPr lang="en-US"/>
              <a:pPr/>
              <a:t>32</a:t>
            </a:fld>
            <a:endParaRPr lang="en-US"/>
          </a:p>
        </p:txBody>
      </p:sp>
      <p:pic>
        <p:nvPicPr>
          <p:cNvPr id="468994" name="Picture 2" descr="pv1"/>
          <p:cNvPicPr>
            <a:picLocks noChangeAspect="1" noChangeArrowheads="1"/>
          </p:cNvPicPr>
          <p:nvPr/>
        </p:nvPicPr>
        <p:blipFill>
          <a:blip r:embed="rId3" cstate="print"/>
          <a:srcRect/>
          <a:stretch>
            <a:fillRect/>
          </a:stretch>
        </p:blipFill>
        <p:spPr bwMode="auto">
          <a:xfrm>
            <a:off x="1524000" y="363537"/>
            <a:ext cx="6124575" cy="611346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Significant Genes</a:t>
            </a:r>
          </a:p>
        </p:txBody>
      </p:sp>
      <p:sp>
        <p:nvSpPr>
          <p:cNvPr id="471043" name="Rectangle 3"/>
          <p:cNvSpPr>
            <a:spLocks noGrp="1" noChangeArrowheads="1"/>
          </p:cNvSpPr>
          <p:nvPr>
            <p:ph idx="1"/>
          </p:nvPr>
        </p:nvSpPr>
        <p:spPr/>
        <p:txBody>
          <a:bodyPr/>
          <a:lstStyle/>
          <a:p>
            <a:r>
              <a:rPr lang="en-US"/>
              <a:t>There are 3845 out of 9261 genes that have significant p-values from the ANOVA of less than 0.05, compared to 463 expected by chance</a:t>
            </a:r>
          </a:p>
          <a:p>
            <a:r>
              <a:rPr lang="en-US"/>
              <a:t>There are 2733 genes with FDR adjusted p-values less than 0.05</a:t>
            </a:r>
          </a:p>
          <a:p>
            <a:r>
              <a:rPr lang="en-US"/>
              <a:t>There are only 184 genes with Bonferroni adjusted p-values less than 0.05 </a:t>
            </a: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59D1D2D3-A84A-41BD-86FA-065E73E1482E}" type="slidenum">
              <a:rPr lang="en-US"/>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05A9B423-1ECF-49BA-A57D-5472CE5CF345}" type="slidenum">
              <a:rPr lang="en-US"/>
              <a:pPr/>
              <a:t>34</a:t>
            </a:fld>
            <a:endParaRPr lang="en-US"/>
          </a:p>
        </p:txBody>
      </p:sp>
      <p:pic>
        <p:nvPicPr>
          <p:cNvPr id="473090" name="Picture 2" descr="pv2"/>
          <p:cNvPicPr>
            <a:picLocks noChangeAspect="1" noChangeArrowheads="1"/>
          </p:cNvPicPr>
          <p:nvPr/>
        </p:nvPicPr>
        <p:blipFill>
          <a:blip r:embed="rId3" cstate="print"/>
          <a:srcRect/>
          <a:stretch>
            <a:fillRect/>
          </a:stretch>
        </p:blipFill>
        <p:spPr bwMode="auto">
          <a:xfrm>
            <a:off x="1571625" y="363537"/>
            <a:ext cx="6124575" cy="611346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dirty="0"/>
              <a:t>Logistic Regression</a:t>
            </a:r>
          </a:p>
        </p:txBody>
      </p:sp>
      <p:sp>
        <p:nvSpPr>
          <p:cNvPr id="475139" name="Rectangle 3"/>
          <p:cNvSpPr>
            <a:spLocks noGrp="1" noChangeArrowheads="1"/>
          </p:cNvSpPr>
          <p:nvPr>
            <p:ph idx="1"/>
          </p:nvPr>
        </p:nvSpPr>
        <p:spPr/>
        <p:txBody>
          <a:bodyPr/>
          <a:lstStyle/>
          <a:p>
            <a:r>
              <a:rPr lang="en-US"/>
              <a:t>We will use logistic regression to distinguish DLBCL from CLL and DLBCL from FL</a:t>
            </a:r>
          </a:p>
          <a:p>
            <a:r>
              <a:rPr lang="en-US"/>
              <a:t>We will do this first by choosing the variables with the smallest overall p-values in the ANOVA</a:t>
            </a:r>
          </a:p>
          <a:p>
            <a:r>
              <a:rPr lang="en-US"/>
              <a:t>We will then evaluate the results within sample and by cross validation</a:t>
            </a: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F29F7F4C-5482-4AD1-B761-BF85EF1F5217}" type="slidenum">
              <a:rPr lang="en-US"/>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7BE9445C-EBC5-4E32-A973-E83D6120079B}" type="slidenum">
              <a:rPr lang="en-US"/>
              <a:pPr/>
              <a:t>36</a:t>
            </a:fld>
            <a:endParaRPr lang="en-US"/>
          </a:p>
        </p:txBody>
      </p:sp>
      <p:pic>
        <p:nvPicPr>
          <p:cNvPr id="477186" name="Picture 2" descr="logist1"/>
          <p:cNvPicPr>
            <a:picLocks noChangeAspect="1" noChangeArrowheads="1"/>
          </p:cNvPicPr>
          <p:nvPr/>
        </p:nvPicPr>
        <p:blipFill>
          <a:blip r:embed="rId3" cstate="print"/>
          <a:srcRect/>
          <a:stretch>
            <a:fillRect/>
          </a:stretch>
        </p:blipFill>
        <p:spPr bwMode="auto">
          <a:xfrm>
            <a:off x="1536700" y="249238"/>
            <a:ext cx="6159500" cy="615156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1"/>
          <p:cNvSpPr>
            <a:spLocks noGrp="1"/>
          </p:cNvSpPr>
          <p:nvPr>
            <p:ph type="dt" sz="half" idx="10"/>
          </p:nvPr>
        </p:nvSpPr>
        <p:spPr/>
        <p:txBody>
          <a:bodyPr/>
          <a:lstStyle/>
          <a:p>
            <a:r>
              <a:rPr lang="en-US" smtClean="0"/>
              <a:t>May 26, 2015</a:t>
            </a:r>
            <a:endParaRPr lang="en-US"/>
          </a:p>
        </p:txBody>
      </p:sp>
      <p:sp>
        <p:nvSpPr>
          <p:cNvPr id="37"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38" name="Slide Number Placeholder 3"/>
          <p:cNvSpPr>
            <a:spLocks noGrp="1"/>
          </p:cNvSpPr>
          <p:nvPr>
            <p:ph type="sldNum" sz="quarter" idx="12"/>
          </p:nvPr>
        </p:nvSpPr>
        <p:spPr/>
        <p:txBody>
          <a:bodyPr/>
          <a:lstStyle/>
          <a:p>
            <a:fld id="{2B0557E9-3264-49BD-A5D3-3212AC5FF79E}" type="slidenum">
              <a:rPr lang="en-US"/>
              <a:pPr/>
              <a:t>37</a:t>
            </a:fld>
            <a:endParaRPr lang="en-US"/>
          </a:p>
        </p:txBody>
      </p:sp>
      <p:graphicFrame>
        <p:nvGraphicFramePr>
          <p:cNvPr id="479234" name="Group 2"/>
          <p:cNvGraphicFramePr>
            <a:graphicFrameLocks noGrp="1"/>
          </p:cNvGraphicFramePr>
          <p:nvPr/>
        </p:nvGraphicFramePr>
        <p:xfrm>
          <a:off x="1524000" y="2270760"/>
          <a:ext cx="6096000" cy="4053840"/>
        </p:xfrm>
        <a:graphic>
          <a:graphicData uri="http://schemas.openxmlformats.org/drawingml/2006/table">
            <a:tbl>
              <a:tblPr/>
              <a:tblGrid>
                <a:gridCol w="2032000"/>
                <a:gridCol w="2032000"/>
                <a:gridCol w="2032000"/>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Number of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DL/CL Errors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DL/FL Errors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noChangeArrowheads="1"/>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dirty="0" smtClean="0">
                <a:solidFill>
                  <a:schemeClr val="tx2"/>
                </a:solidFill>
                <a:latin typeface="+mj-lt"/>
                <a:ea typeface="+mj-ea"/>
                <a:cs typeface="+mj-cs"/>
              </a:rPr>
              <a:t>Within Sample Errors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t>Evaluation of performance</a:t>
            </a:r>
          </a:p>
        </p:txBody>
      </p:sp>
      <p:sp>
        <p:nvSpPr>
          <p:cNvPr id="481283" name="Rectangle 3"/>
          <p:cNvSpPr>
            <a:spLocks noGrp="1" noChangeArrowheads="1"/>
          </p:cNvSpPr>
          <p:nvPr>
            <p:ph idx="1"/>
          </p:nvPr>
        </p:nvSpPr>
        <p:spPr/>
        <p:txBody>
          <a:bodyPr/>
          <a:lstStyle/>
          <a:p>
            <a:r>
              <a:rPr lang="en-US"/>
              <a:t>Within sample evaluation of performance like this is unreliable</a:t>
            </a:r>
          </a:p>
          <a:p>
            <a:r>
              <a:rPr lang="en-US"/>
              <a:t>This is especially true if we are selecting predictors from a very large set</a:t>
            </a:r>
          </a:p>
          <a:p>
            <a:r>
              <a:rPr lang="en-US"/>
              <a:t>One useful yardstick is the performance of random classifiers</a:t>
            </a: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F45CCF07-B70E-404A-B977-ED45A1C4502B}" type="slidenum">
              <a:rPr lang="en-US"/>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1"/>
          <p:cNvSpPr>
            <a:spLocks noGrp="1"/>
          </p:cNvSpPr>
          <p:nvPr>
            <p:ph type="dt" sz="half" idx="10"/>
          </p:nvPr>
        </p:nvSpPr>
        <p:spPr/>
        <p:txBody>
          <a:bodyPr/>
          <a:lstStyle/>
          <a:p>
            <a:r>
              <a:rPr lang="en-US" smtClean="0"/>
              <a:t>May 26, 2015</a:t>
            </a:r>
            <a:endParaRPr lang="en-US"/>
          </a:p>
        </p:txBody>
      </p:sp>
      <p:sp>
        <p:nvSpPr>
          <p:cNvPr id="42"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43" name="Slide Number Placeholder 3"/>
          <p:cNvSpPr>
            <a:spLocks noGrp="1"/>
          </p:cNvSpPr>
          <p:nvPr>
            <p:ph type="sldNum" sz="quarter" idx="12"/>
          </p:nvPr>
        </p:nvSpPr>
        <p:spPr/>
        <p:txBody>
          <a:bodyPr/>
          <a:lstStyle/>
          <a:p>
            <a:fld id="{3E1AA89F-F62D-4B07-AF07-12A0160A596A}" type="slidenum">
              <a:rPr lang="en-US"/>
              <a:pPr/>
              <a:t>39</a:t>
            </a:fld>
            <a:endParaRPr lang="en-US"/>
          </a:p>
        </p:txBody>
      </p:sp>
      <p:graphicFrame>
        <p:nvGraphicFramePr>
          <p:cNvPr id="483330" name="Group 2"/>
          <p:cNvGraphicFramePr>
            <a:graphicFrameLocks noGrp="1"/>
          </p:cNvGraphicFramePr>
          <p:nvPr/>
        </p:nvGraphicFramePr>
        <p:xfrm>
          <a:off x="1447800" y="0"/>
          <a:ext cx="4064000" cy="6126480"/>
        </p:xfrm>
        <a:graphic>
          <a:graphicData uri="http://schemas.openxmlformats.org/drawingml/2006/table">
            <a:tbl>
              <a:tblPr/>
              <a:tblGrid>
                <a:gridCol w="2032000"/>
                <a:gridCol w="2032000"/>
              </a:tblGrid>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Number of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Percent Errors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3368" name="Text Box 40"/>
          <p:cNvSpPr txBox="1">
            <a:spLocks noChangeArrowheads="1"/>
          </p:cNvSpPr>
          <p:nvPr/>
        </p:nvSpPr>
        <p:spPr bwMode="auto">
          <a:xfrm>
            <a:off x="6308725" y="1619250"/>
            <a:ext cx="2714625" cy="3016250"/>
          </a:xfrm>
          <a:prstGeom prst="rect">
            <a:avLst/>
          </a:prstGeom>
          <a:noFill/>
          <a:ln w="9525">
            <a:noFill/>
            <a:miter lim="800000"/>
            <a:headEnd/>
            <a:tailEnd/>
          </a:ln>
          <a:effectLst/>
        </p:spPr>
        <p:txBody>
          <a:bodyPr wrap="none">
            <a:spAutoFit/>
          </a:bodyPr>
          <a:lstStyle/>
          <a:p>
            <a:r>
              <a:rPr lang="en-US"/>
              <a:t>Left is CV</a:t>
            </a:r>
          </a:p>
          <a:p>
            <a:r>
              <a:rPr lang="en-US"/>
              <a:t>performance of</a:t>
            </a:r>
          </a:p>
          <a:p>
            <a:r>
              <a:rPr lang="en-US"/>
              <a:t>best k variables</a:t>
            </a:r>
          </a:p>
          <a:p>
            <a:endParaRPr lang="en-US"/>
          </a:p>
          <a:p>
            <a:r>
              <a:rPr lang="en-US"/>
              <a:t>Random =</a:t>
            </a:r>
          </a:p>
          <a:p>
            <a:r>
              <a:rPr lang="en-US"/>
              <a:t>25.4%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t>Scatterplot matrices</a:t>
            </a:r>
          </a:p>
        </p:txBody>
      </p:sp>
      <p:sp>
        <p:nvSpPr>
          <p:cNvPr id="380931" name="Rectangle 3"/>
          <p:cNvSpPr>
            <a:spLocks noGrp="1" noChangeArrowheads="1"/>
          </p:cNvSpPr>
          <p:nvPr>
            <p:ph idx="1"/>
          </p:nvPr>
        </p:nvSpPr>
        <p:spPr/>
        <p:txBody>
          <a:bodyPr>
            <a:normAutofit fontScale="92500" lnSpcReduction="10000"/>
          </a:bodyPr>
          <a:lstStyle/>
          <a:p>
            <a:r>
              <a:rPr lang="en-US" dirty="0"/>
              <a:t>We have five variables and may wish to study the relationships among them</a:t>
            </a:r>
          </a:p>
          <a:p>
            <a:r>
              <a:rPr lang="en-US" dirty="0"/>
              <a:t>We could separately plot the (5)(4)/2 = 10 pairwise scatterplots</a:t>
            </a:r>
          </a:p>
          <a:p>
            <a:r>
              <a:rPr lang="en-US" dirty="0"/>
              <a:t>In R we can use the </a:t>
            </a:r>
            <a:r>
              <a:rPr lang="en-US" dirty="0">
                <a:latin typeface="Courier New" pitchFamily="49" charset="0"/>
              </a:rPr>
              <a:t>pairs()</a:t>
            </a:r>
            <a:r>
              <a:rPr lang="en-US" dirty="0"/>
              <a:t> function, or the </a:t>
            </a:r>
            <a:r>
              <a:rPr lang="en-US" dirty="0" err="1">
                <a:latin typeface="Courier New" pitchFamily="49" charset="0"/>
              </a:rPr>
              <a:t>splom</a:t>
            </a:r>
            <a:r>
              <a:rPr lang="en-US" dirty="0">
                <a:latin typeface="Courier New" pitchFamily="49" charset="0"/>
              </a:rPr>
              <a:t>()</a:t>
            </a:r>
            <a:r>
              <a:rPr lang="en-US" dirty="0"/>
              <a:t> function in the </a:t>
            </a:r>
            <a:r>
              <a:rPr lang="en-US" dirty="0">
                <a:latin typeface="Courier New" pitchFamily="49" charset="0"/>
              </a:rPr>
              <a:t>lattice</a:t>
            </a:r>
            <a:r>
              <a:rPr lang="en-US" dirty="0"/>
              <a:t> package</a:t>
            </a:r>
            <a:r>
              <a:rPr lang="en-US" dirty="0" smtClean="0"/>
              <a:t>.</a:t>
            </a:r>
          </a:p>
          <a:p>
            <a:pPr marL="0" indent="0">
              <a:buNone/>
            </a:pPr>
            <a:endParaRPr lang="en-US" dirty="0"/>
          </a:p>
          <a:p>
            <a:pPr>
              <a:buFontTx/>
              <a:buNone/>
            </a:pPr>
            <a:r>
              <a:rPr lang="en-US" dirty="0">
                <a:latin typeface="Courier New" pitchFamily="49" charset="0"/>
              </a:rPr>
              <a:t>&gt; pairs(</a:t>
            </a:r>
            <a:r>
              <a:rPr lang="en-US" dirty="0" err="1">
                <a:latin typeface="Courier New" pitchFamily="49" charset="0"/>
              </a:rPr>
              <a:t>lungcap</a:t>
            </a:r>
            <a:r>
              <a:rPr lang="en-US" dirty="0">
                <a:latin typeface="Courier New" pitchFamily="49" charset="0"/>
              </a:rPr>
              <a:t>)</a:t>
            </a:r>
          </a:p>
          <a:p>
            <a:pPr>
              <a:buFontTx/>
              <a:buNone/>
            </a:pPr>
            <a:endParaRPr lang="en-US" dirty="0">
              <a:latin typeface="Courier New" pitchFamily="49" charset="0"/>
            </a:endParaRPr>
          </a:p>
          <a:p>
            <a:pPr>
              <a:buFontTx/>
              <a:buNone/>
            </a:pPr>
            <a:r>
              <a:rPr lang="en-US" dirty="0">
                <a:latin typeface="Courier New" pitchFamily="49" charset="0"/>
              </a:rPr>
              <a:t>&gt; library(lattice)</a:t>
            </a:r>
          </a:p>
          <a:p>
            <a:pPr>
              <a:buFontTx/>
              <a:buNone/>
            </a:pPr>
            <a:r>
              <a:rPr lang="en-US" dirty="0">
                <a:latin typeface="Courier New" pitchFamily="49" charset="0"/>
              </a:rPr>
              <a:t>&gt; </a:t>
            </a:r>
            <a:r>
              <a:rPr lang="en-US" dirty="0" err="1">
                <a:latin typeface="Courier New" pitchFamily="49" charset="0"/>
              </a:rPr>
              <a:t>splom</a:t>
            </a:r>
            <a:r>
              <a:rPr lang="en-US" dirty="0">
                <a:latin typeface="Courier New" pitchFamily="49" charset="0"/>
              </a:rPr>
              <a:t>(</a:t>
            </a:r>
            <a:r>
              <a:rPr lang="en-US" dirty="0" err="1">
                <a:latin typeface="Courier New" pitchFamily="49" charset="0"/>
              </a:rPr>
              <a:t>lungcap</a:t>
            </a:r>
            <a:endParaRPr lang="en-US" dirty="0"/>
          </a:p>
          <a:p>
            <a:pPr>
              <a:buFontTx/>
              <a:buNone/>
            </a:pPr>
            <a:endParaRPr lang="en-US" dirty="0">
              <a:latin typeface="Courier New" pitchFamily="49" charset="0"/>
            </a:endParaRP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D7D2ACF4-440A-4FCF-B40A-1C7B78B0E308}" type="slidenum">
              <a:rPr lang="en-US"/>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US"/>
              <a:t>Conclusion</a:t>
            </a:r>
          </a:p>
        </p:txBody>
      </p:sp>
      <p:sp>
        <p:nvSpPr>
          <p:cNvPr id="485379" name="Rectangle 3"/>
          <p:cNvSpPr>
            <a:spLocks noGrp="1" noChangeArrowheads="1"/>
          </p:cNvSpPr>
          <p:nvPr>
            <p:ph idx="1"/>
          </p:nvPr>
        </p:nvSpPr>
        <p:spPr/>
        <p:txBody>
          <a:bodyPr/>
          <a:lstStyle/>
          <a:p>
            <a:r>
              <a:rPr lang="en-US"/>
              <a:t>Logistic regression on the variables with the smallest p-values does not work very well</a:t>
            </a:r>
          </a:p>
          <a:p>
            <a:r>
              <a:rPr lang="en-US"/>
              <a:t>This cannot be identified by looking at the within sample statistics</a:t>
            </a:r>
          </a:p>
          <a:p>
            <a:r>
              <a:rPr lang="en-US"/>
              <a:t>Cross validation is a requirement to assess performance of classifiers</a:t>
            </a:r>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4110EA9A-8AC7-4B26-85B3-3034B8A8DFF7}"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B95E0F83-B7F6-473E-854C-5A1ECDB4EA02}" type="slidenum">
              <a:rPr lang="en-US" smtClean="0"/>
              <a:pPr/>
              <a:t>41</a:t>
            </a:fld>
            <a:endParaRPr lang="en-US"/>
          </a:p>
        </p:txBody>
      </p:sp>
      <p:sp>
        <p:nvSpPr>
          <p:cNvPr id="3" name="Content Placeholder 2"/>
          <p:cNvSpPr>
            <a:spLocks noGrp="1"/>
          </p:cNvSpPr>
          <p:nvPr>
            <p:ph idx="1"/>
          </p:nvPr>
        </p:nvSpPr>
        <p:spPr>
          <a:xfrm>
            <a:off x="0" y="0"/>
            <a:ext cx="9144000" cy="6858000"/>
          </a:xfrm>
          <a:solidFill>
            <a:schemeClr val="bg2"/>
          </a:solidFill>
          <a:ln>
            <a:solidFill>
              <a:schemeClr val="bg2"/>
            </a:solidFill>
          </a:ln>
        </p:spPr>
        <p:txBody>
          <a:bodyPr>
            <a:noAutofit/>
          </a:bodyPr>
          <a:lstStyle/>
          <a:p>
            <a:pPr>
              <a:spcBef>
                <a:spcPts val="0"/>
              </a:spcBef>
              <a:buNone/>
            </a:pPr>
            <a:r>
              <a:rPr lang="en-US" sz="2000" dirty="0" err="1" smtClean="0">
                <a:latin typeface="Courier New" pitchFamily="49" charset="0"/>
                <a:cs typeface="Courier New" pitchFamily="49" charset="0"/>
              </a:rPr>
              <a:t>alkfos</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ISwR</a:t>
            </a:r>
            <a:r>
              <a:rPr lang="en-US" sz="2000" dirty="0" smtClean="0">
                <a:latin typeface="Courier New" pitchFamily="49" charset="0"/>
                <a:cs typeface="Courier New" pitchFamily="49" charset="0"/>
              </a:rPr>
              <a:t>}	R Documentation</a:t>
            </a:r>
          </a:p>
          <a:p>
            <a:pPr>
              <a:spcBef>
                <a:spcPts val="0"/>
              </a:spcBef>
              <a:buNone/>
            </a:pPr>
            <a:endParaRPr lang="en-US" sz="2000" dirty="0" smtClean="0">
              <a:latin typeface="Courier New" pitchFamily="49" charset="0"/>
              <a:cs typeface="Courier New" pitchFamily="49" charset="0"/>
            </a:endParaRPr>
          </a:p>
          <a:p>
            <a:pPr>
              <a:spcBef>
                <a:spcPts val="0"/>
              </a:spcBef>
              <a:buNone/>
            </a:pPr>
            <a:r>
              <a:rPr lang="en-US" sz="2000" dirty="0" smtClean="0">
                <a:latin typeface="Courier New" pitchFamily="49" charset="0"/>
                <a:cs typeface="Courier New" pitchFamily="49" charset="0"/>
              </a:rPr>
              <a:t>Alkaline </a:t>
            </a:r>
            <a:r>
              <a:rPr lang="en-US" sz="2000" dirty="0" err="1" smtClean="0">
                <a:latin typeface="Courier New" pitchFamily="49" charset="0"/>
                <a:cs typeface="Courier New" pitchFamily="49" charset="0"/>
              </a:rPr>
              <a:t>phosphatase</a:t>
            </a:r>
            <a:r>
              <a:rPr lang="en-US" sz="2000" dirty="0" smtClean="0">
                <a:latin typeface="Courier New" pitchFamily="49" charset="0"/>
                <a:cs typeface="Courier New" pitchFamily="49" charset="0"/>
              </a:rPr>
              <a:t> data</a:t>
            </a:r>
          </a:p>
          <a:p>
            <a:pPr>
              <a:spcBef>
                <a:spcPts val="0"/>
              </a:spcBef>
              <a:buNone/>
            </a:pPr>
            <a:endParaRPr lang="en-US" sz="2000" dirty="0" smtClean="0">
              <a:latin typeface="Courier New" pitchFamily="49" charset="0"/>
              <a:cs typeface="Courier New" pitchFamily="49" charset="0"/>
            </a:endParaRPr>
          </a:p>
          <a:p>
            <a:pPr>
              <a:spcBef>
                <a:spcPts val="0"/>
              </a:spcBef>
              <a:buNone/>
            </a:pPr>
            <a:r>
              <a:rPr lang="en-US" sz="2000" dirty="0" smtClean="0">
                <a:latin typeface="Courier New" pitchFamily="49" charset="0"/>
                <a:cs typeface="Courier New" pitchFamily="49" charset="0"/>
              </a:rPr>
              <a:t>Repeated measurements of alkaline </a:t>
            </a:r>
            <a:r>
              <a:rPr lang="en-US" sz="2000" dirty="0" err="1" smtClean="0">
                <a:latin typeface="Courier New" pitchFamily="49" charset="0"/>
                <a:cs typeface="Courier New" pitchFamily="49" charset="0"/>
              </a:rPr>
              <a:t>phosphatase</a:t>
            </a:r>
            <a:r>
              <a:rPr lang="en-US" sz="2000" dirty="0" smtClean="0">
                <a:latin typeface="Courier New" pitchFamily="49" charset="0"/>
                <a:cs typeface="Courier New" pitchFamily="49" charset="0"/>
              </a:rPr>
              <a:t> in a </a:t>
            </a:r>
          </a:p>
          <a:p>
            <a:pPr>
              <a:spcBef>
                <a:spcPts val="0"/>
              </a:spcBef>
              <a:buNone/>
            </a:pPr>
            <a:r>
              <a:rPr lang="en-US" sz="2000" dirty="0" smtClean="0">
                <a:latin typeface="Courier New" pitchFamily="49" charset="0"/>
                <a:cs typeface="Courier New" pitchFamily="49" charset="0"/>
              </a:rPr>
              <a:t>randomized trial of </a:t>
            </a:r>
            <a:r>
              <a:rPr lang="en-US" sz="2000" dirty="0" err="1" smtClean="0">
                <a:latin typeface="Courier New" pitchFamily="49" charset="0"/>
                <a:cs typeface="Courier New" pitchFamily="49" charset="0"/>
              </a:rPr>
              <a:t>Tamoxifen</a:t>
            </a:r>
            <a:r>
              <a:rPr lang="en-US" sz="2000" dirty="0" smtClean="0">
                <a:latin typeface="Courier New" pitchFamily="49" charset="0"/>
                <a:cs typeface="Courier New" pitchFamily="49" charset="0"/>
              </a:rPr>
              <a:t> treatment of breast cancer </a:t>
            </a:r>
          </a:p>
          <a:p>
            <a:pPr>
              <a:spcBef>
                <a:spcPts val="0"/>
              </a:spcBef>
              <a:buNone/>
            </a:pPr>
            <a:r>
              <a:rPr lang="en-US" sz="2000" dirty="0" smtClean="0">
                <a:latin typeface="Courier New" pitchFamily="49" charset="0"/>
                <a:cs typeface="Courier New" pitchFamily="49" charset="0"/>
              </a:rPr>
              <a:t>patients.</a:t>
            </a:r>
          </a:p>
          <a:p>
            <a:pPr>
              <a:spcBef>
                <a:spcPts val="0"/>
              </a:spcBef>
              <a:buNone/>
            </a:pPr>
            <a:endParaRPr lang="en-US" sz="2000" dirty="0" smtClean="0">
              <a:latin typeface="Courier New" pitchFamily="49" charset="0"/>
              <a:cs typeface="Courier New" pitchFamily="49" charset="0"/>
            </a:endParaRPr>
          </a:p>
          <a:p>
            <a:pPr>
              <a:spcBef>
                <a:spcPts val="0"/>
              </a:spcBef>
              <a:buNone/>
            </a:pPr>
            <a:r>
              <a:rPr lang="en-US" sz="2000" dirty="0" smtClean="0">
                <a:latin typeface="Courier New" pitchFamily="49" charset="0"/>
                <a:cs typeface="Courier New" pitchFamily="49" charset="0"/>
              </a:rPr>
              <a:t>Format</a:t>
            </a:r>
          </a:p>
          <a:p>
            <a:pPr>
              <a:spcBef>
                <a:spcPts val="0"/>
              </a:spcBef>
              <a:buNone/>
            </a:pPr>
            <a:endParaRPr lang="en-US" sz="2000" dirty="0" smtClean="0">
              <a:latin typeface="Courier New" pitchFamily="49" charset="0"/>
              <a:cs typeface="Courier New" pitchFamily="49" charset="0"/>
            </a:endParaRPr>
          </a:p>
          <a:p>
            <a:pPr>
              <a:spcBef>
                <a:spcPts val="0"/>
              </a:spcBef>
              <a:buNone/>
            </a:pPr>
            <a:r>
              <a:rPr lang="en-US" sz="2000" dirty="0" smtClean="0">
                <a:latin typeface="Courier New" pitchFamily="49" charset="0"/>
                <a:cs typeface="Courier New" pitchFamily="49" charset="0"/>
              </a:rPr>
              <a:t>A data frame with 43 observations on the following 8 variables.</a:t>
            </a:r>
          </a:p>
          <a:p>
            <a:pPr>
              <a:spcBef>
                <a:spcPts val="0"/>
              </a:spcBef>
              <a:buNone/>
            </a:pPr>
            <a:endParaRPr lang="en-US" sz="2000" dirty="0" smtClean="0">
              <a:latin typeface="Courier New" pitchFamily="49" charset="0"/>
              <a:cs typeface="Courier New" pitchFamily="49" charset="0"/>
            </a:endParaRPr>
          </a:p>
          <a:p>
            <a:pPr>
              <a:spcBef>
                <a:spcPts val="0"/>
              </a:spcBef>
              <a:buNone/>
            </a:pPr>
            <a:r>
              <a:rPr lang="en-US" sz="2000" dirty="0" err="1" smtClean="0">
                <a:latin typeface="Courier New" pitchFamily="49" charset="0"/>
                <a:cs typeface="Courier New" pitchFamily="49" charset="0"/>
              </a:rPr>
              <a:t>grp</a:t>
            </a:r>
            <a:r>
              <a:rPr lang="en-US" sz="2000" dirty="0" smtClean="0">
                <a:latin typeface="Courier New" pitchFamily="49" charset="0"/>
                <a:cs typeface="Courier New" pitchFamily="49" charset="0"/>
              </a:rPr>
              <a:t> a numeric vector, group code (1=placebo, 2=</a:t>
            </a:r>
            <a:r>
              <a:rPr lang="en-US" sz="2000" dirty="0" err="1" smtClean="0">
                <a:latin typeface="Courier New" pitchFamily="49" charset="0"/>
                <a:cs typeface="Courier New" pitchFamily="49" charset="0"/>
              </a:rPr>
              <a:t>Tamoxifen</a:t>
            </a:r>
            <a:r>
              <a:rPr lang="en-US" sz="2000" dirty="0" smtClean="0">
                <a:latin typeface="Courier New" pitchFamily="49" charset="0"/>
                <a:cs typeface="Courier New" pitchFamily="49" charset="0"/>
              </a:rPr>
              <a:t>).</a:t>
            </a:r>
          </a:p>
          <a:p>
            <a:pPr>
              <a:spcBef>
                <a:spcPts val="0"/>
              </a:spcBef>
              <a:buNone/>
            </a:pPr>
            <a:r>
              <a:rPr lang="en-US" sz="2000" dirty="0" smtClean="0">
                <a:latin typeface="Courier New" pitchFamily="49" charset="0"/>
                <a:cs typeface="Courier New" pitchFamily="49" charset="0"/>
              </a:rPr>
              <a:t>c0  a numeric vector, concentration at baseline.</a:t>
            </a:r>
          </a:p>
          <a:p>
            <a:pPr>
              <a:spcBef>
                <a:spcPts val="0"/>
              </a:spcBef>
              <a:buNone/>
            </a:pPr>
            <a:r>
              <a:rPr lang="en-US" sz="2000" dirty="0" smtClean="0">
                <a:latin typeface="Courier New" pitchFamily="49" charset="0"/>
                <a:cs typeface="Courier New" pitchFamily="49" charset="0"/>
              </a:rPr>
              <a:t>c3  a numeric vector, concentration after 3 months.</a:t>
            </a:r>
          </a:p>
          <a:p>
            <a:pPr>
              <a:spcBef>
                <a:spcPts val="0"/>
              </a:spcBef>
              <a:buNone/>
            </a:pPr>
            <a:r>
              <a:rPr lang="en-US" sz="2000" dirty="0" smtClean="0">
                <a:latin typeface="Courier New" pitchFamily="49" charset="0"/>
                <a:cs typeface="Courier New" pitchFamily="49" charset="0"/>
              </a:rPr>
              <a:t>c6  a numeric vector, concentration after 6 months.</a:t>
            </a:r>
          </a:p>
          <a:p>
            <a:pPr>
              <a:spcBef>
                <a:spcPts val="0"/>
              </a:spcBef>
              <a:buNone/>
            </a:pPr>
            <a:r>
              <a:rPr lang="en-US" sz="2000" dirty="0" smtClean="0">
                <a:latin typeface="Courier New" pitchFamily="49" charset="0"/>
                <a:cs typeface="Courier New" pitchFamily="49" charset="0"/>
              </a:rPr>
              <a:t>c9  a numeric vector, concentration after 9 months.</a:t>
            </a:r>
          </a:p>
          <a:p>
            <a:pPr>
              <a:spcBef>
                <a:spcPts val="0"/>
              </a:spcBef>
              <a:buNone/>
            </a:pPr>
            <a:r>
              <a:rPr lang="en-US" sz="2000" dirty="0" smtClean="0">
                <a:latin typeface="Courier New" pitchFamily="49" charset="0"/>
                <a:cs typeface="Courier New" pitchFamily="49" charset="0"/>
              </a:rPr>
              <a:t>c12 a numeric vector, concentration after 12 months.</a:t>
            </a:r>
          </a:p>
          <a:p>
            <a:pPr>
              <a:spcBef>
                <a:spcPts val="0"/>
              </a:spcBef>
              <a:buNone/>
            </a:pPr>
            <a:r>
              <a:rPr lang="en-US" sz="2000" dirty="0" smtClean="0">
                <a:latin typeface="Courier New" pitchFamily="49" charset="0"/>
                <a:cs typeface="Courier New" pitchFamily="49" charset="0"/>
              </a:rPr>
              <a:t>c18 a numeric vector, concentration after 18 months.</a:t>
            </a:r>
          </a:p>
          <a:p>
            <a:pPr>
              <a:spcBef>
                <a:spcPts val="0"/>
              </a:spcBef>
              <a:buNone/>
            </a:pPr>
            <a:r>
              <a:rPr lang="en-US" sz="2000" dirty="0" smtClean="0">
                <a:latin typeface="Courier New" pitchFamily="49" charset="0"/>
                <a:cs typeface="Courier New" pitchFamily="49" charset="0"/>
              </a:rPr>
              <a:t>c24 a numeric vector, concentration after 24 months.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a:t>
            </a:r>
            <a:r>
              <a:rPr lang="en-US" dirty="0" err="1" smtClean="0"/>
              <a:t>ISwR</a:t>
            </a:r>
            <a:r>
              <a:rPr lang="en-US" dirty="0" smtClean="0"/>
              <a:t> data set </a:t>
            </a:r>
            <a:r>
              <a:rPr lang="en-US" dirty="0" err="1" smtClean="0"/>
              <a:t>alkfos</a:t>
            </a:r>
            <a:r>
              <a:rPr lang="en-US" dirty="0" smtClean="0"/>
              <a:t>, do a PCA of the placebo and </a:t>
            </a:r>
            <a:r>
              <a:rPr lang="en-US" dirty="0" err="1" smtClean="0"/>
              <a:t>Tamoxifen</a:t>
            </a:r>
            <a:r>
              <a:rPr lang="en-US" dirty="0" smtClean="0"/>
              <a:t> groups separately, then together. Plot the first two principal components of the whole group with color coding for the treatment and control subjects.</a:t>
            </a:r>
          </a:p>
          <a:p>
            <a:r>
              <a:rPr lang="en-US" dirty="0" smtClean="0"/>
              <a:t>Conduct a linear </a:t>
            </a:r>
            <a:r>
              <a:rPr lang="en-US" dirty="0" err="1" smtClean="0"/>
              <a:t>discriminant</a:t>
            </a:r>
            <a:r>
              <a:rPr lang="en-US" dirty="0" smtClean="0"/>
              <a:t> analysis of the two groups using the 7 variables. How well can you predict the treatment? Is this the usual kind of analysis you would see?</a:t>
            </a:r>
          </a:p>
          <a:p>
            <a:r>
              <a:rPr lang="en-US" dirty="0" smtClean="0"/>
              <a:t>Use logistic regression to predict the group based on the measurements. Compare the in-sample error rates.</a:t>
            </a:r>
          </a:p>
          <a:p>
            <a:r>
              <a:rPr lang="en-US" dirty="0" smtClean="0"/>
              <a:t>Use cross-validation with repeated training subsamples of 38/43 and test sets of size 5/43. What can you now conclude about the two methods?</a:t>
            </a:r>
            <a:endParaRPr lang="en-US" dirty="0"/>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6A60021F-3F96-4304-B6BD-BC85DC4E7648}" type="slidenum">
              <a:rPr lang="en-US" smtClean="0"/>
              <a:pPr/>
              <a:t>42</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6A745E1E-F898-47A0-9E57-B365104BB936}" type="slidenum">
              <a:rPr lang="en-US"/>
              <a:pPr/>
              <a:t>5</a:t>
            </a:fld>
            <a:endParaRPr lang="en-US"/>
          </a:p>
        </p:txBody>
      </p:sp>
      <p:pic>
        <p:nvPicPr>
          <p:cNvPr id="452612" name="Picture 4"/>
          <p:cNvPicPr>
            <a:picLocks noChangeAspect="1" noChangeArrowheads="1"/>
          </p:cNvPicPr>
          <p:nvPr/>
        </p:nvPicPr>
        <p:blipFill>
          <a:blip r:embed="rId3" cstate="print"/>
          <a:srcRect/>
          <a:stretch>
            <a:fillRect/>
          </a:stretch>
        </p:blipFill>
        <p:spPr bwMode="auto">
          <a:xfrm>
            <a:off x="1295400" y="0"/>
            <a:ext cx="6400800" cy="63881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EF7380CA-B32B-45F1-BD2B-4FE06C5BFAA6}" type="slidenum">
              <a:rPr lang="en-US"/>
              <a:pPr/>
              <a:t>6</a:t>
            </a:fld>
            <a:endParaRPr lang="en-US"/>
          </a:p>
        </p:txBody>
      </p:sp>
      <p:pic>
        <p:nvPicPr>
          <p:cNvPr id="381954" name="Picture 2" descr="lungcap1"/>
          <p:cNvPicPr>
            <a:picLocks noChangeAspect="1" noChangeArrowheads="1"/>
          </p:cNvPicPr>
          <p:nvPr/>
        </p:nvPicPr>
        <p:blipFill>
          <a:blip r:embed="rId3" cstate="print"/>
          <a:srcRect/>
          <a:stretch>
            <a:fillRect/>
          </a:stretch>
        </p:blipFill>
        <p:spPr bwMode="auto">
          <a:xfrm>
            <a:off x="1447800" y="0"/>
            <a:ext cx="6858000" cy="68484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Principal Components Analysis</a:t>
            </a:r>
          </a:p>
        </p:txBody>
      </p:sp>
      <p:sp>
        <p:nvSpPr>
          <p:cNvPr id="387075" name="Rectangle 3"/>
          <p:cNvSpPr>
            <a:spLocks noGrp="1" noChangeArrowheads="1"/>
          </p:cNvSpPr>
          <p:nvPr>
            <p:ph idx="1"/>
          </p:nvPr>
        </p:nvSpPr>
        <p:spPr/>
        <p:txBody>
          <a:bodyPr/>
          <a:lstStyle/>
          <a:p>
            <a:pPr>
              <a:lnSpc>
                <a:spcPct val="90000"/>
              </a:lnSpc>
            </a:pPr>
            <a:r>
              <a:rPr lang="en-US" dirty="0"/>
              <a:t>The idea of PCA is to create new variables that are combinations of the original ones.</a:t>
            </a:r>
          </a:p>
          <a:p>
            <a:pPr>
              <a:lnSpc>
                <a:spcPct val="90000"/>
              </a:lnSpc>
            </a:pPr>
            <a:r>
              <a:rPr lang="en-US" dirty="0"/>
              <a:t>If x</a:t>
            </a:r>
            <a:r>
              <a:rPr lang="en-US" baseline="-25000" dirty="0"/>
              <a:t>1</a:t>
            </a:r>
            <a:r>
              <a:rPr lang="en-US" dirty="0"/>
              <a:t>, x</a:t>
            </a:r>
            <a:r>
              <a:rPr lang="en-US" baseline="-25000" dirty="0"/>
              <a:t>2</a:t>
            </a:r>
            <a:r>
              <a:rPr lang="en-US" dirty="0"/>
              <a:t>, …, </a:t>
            </a:r>
            <a:r>
              <a:rPr lang="en-US" dirty="0" err="1"/>
              <a:t>x</a:t>
            </a:r>
            <a:r>
              <a:rPr lang="en-US" baseline="-25000" dirty="0" err="1"/>
              <a:t>p</a:t>
            </a:r>
            <a:r>
              <a:rPr lang="en-US" dirty="0"/>
              <a:t> are the original variables, then a component is a</a:t>
            </a:r>
            <a:r>
              <a:rPr lang="en-US" baseline="-25000" dirty="0"/>
              <a:t>1</a:t>
            </a:r>
            <a:r>
              <a:rPr lang="en-US" dirty="0"/>
              <a:t>x</a:t>
            </a:r>
            <a:r>
              <a:rPr lang="en-US" baseline="-25000" dirty="0"/>
              <a:t>1</a:t>
            </a:r>
            <a:r>
              <a:rPr lang="en-US" dirty="0"/>
              <a:t> + a</a:t>
            </a:r>
            <a:r>
              <a:rPr lang="en-US" baseline="-25000" dirty="0"/>
              <a:t>2</a:t>
            </a:r>
            <a:r>
              <a:rPr lang="en-US" dirty="0"/>
              <a:t>x</a:t>
            </a:r>
            <a:r>
              <a:rPr lang="en-US" baseline="-25000" dirty="0"/>
              <a:t>2</a:t>
            </a:r>
            <a:r>
              <a:rPr lang="en-US" dirty="0"/>
              <a:t> +…+ </a:t>
            </a:r>
            <a:r>
              <a:rPr lang="en-US" dirty="0" err="1"/>
              <a:t>a</a:t>
            </a:r>
            <a:r>
              <a:rPr lang="en-US" baseline="-25000" dirty="0" err="1"/>
              <a:t>p</a:t>
            </a:r>
            <a:r>
              <a:rPr lang="en-US" dirty="0" err="1"/>
              <a:t>x</a:t>
            </a:r>
            <a:r>
              <a:rPr lang="en-US" baseline="-25000" dirty="0" err="1"/>
              <a:t>p</a:t>
            </a:r>
            <a:endParaRPr lang="en-US" baseline="-25000" dirty="0"/>
          </a:p>
          <a:p>
            <a:pPr>
              <a:lnSpc>
                <a:spcPct val="90000"/>
              </a:lnSpc>
            </a:pPr>
            <a:r>
              <a:rPr lang="en-US" dirty="0"/>
              <a:t>We pick the first PC as the linear combination that has the largest variance</a:t>
            </a:r>
          </a:p>
          <a:p>
            <a:pPr>
              <a:lnSpc>
                <a:spcPct val="90000"/>
              </a:lnSpc>
            </a:pPr>
            <a:r>
              <a:rPr lang="en-US" dirty="0"/>
              <a:t>The second PC is that linear combination orthogonal to the first one that has the largest variance, and so </a:t>
            </a:r>
            <a:r>
              <a:rPr lang="en-US" dirty="0" smtClean="0"/>
              <a:t>on</a:t>
            </a:r>
            <a:endParaRPr lang="en-US" dirty="0" smtClean="0"/>
          </a:p>
        </p:txBody>
      </p:sp>
      <p:sp>
        <p:nvSpPr>
          <p:cNvPr id="4" name="Date Placeholder 3"/>
          <p:cNvSpPr>
            <a:spLocks noGrp="1"/>
          </p:cNvSpPr>
          <p:nvPr>
            <p:ph type="dt" sz="half" idx="10"/>
          </p:nvPr>
        </p:nvSpPr>
        <p:spPr/>
        <p:txBody>
          <a:bodyPr/>
          <a:lstStyle/>
          <a:p>
            <a:r>
              <a:rPr lang="en-US" smtClean="0"/>
              <a:t>May 26, 2015</a:t>
            </a:r>
            <a:endParaRPr lang="en-US"/>
          </a:p>
        </p:txBody>
      </p:sp>
      <p:sp>
        <p:nvSpPr>
          <p:cNvPr id="5" name="Footer Placeholder 4"/>
          <p:cNvSpPr>
            <a:spLocks noGrp="1"/>
          </p:cNvSpPr>
          <p:nvPr>
            <p:ph type="ftr" sz="quarter" idx="11"/>
          </p:nvPr>
        </p:nvSpPr>
        <p:spPr/>
        <p:txBody>
          <a:bodyPr/>
          <a:lstStyle/>
          <a:p>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fld id="{A396B5B0-35BF-425C-8AE2-9DFF199C3BDD}" type="slidenum">
              <a:rPr lang="en-US"/>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266420DE-41DE-4D44-9F53-5CB55772223B}" type="slidenum">
              <a:rPr lang="en-US"/>
              <a:pPr/>
              <a:t>8</a:t>
            </a:fld>
            <a:endParaRPr lang="en-US"/>
          </a:p>
        </p:txBody>
      </p:sp>
      <p:pic>
        <p:nvPicPr>
          <p:cNvPr id="388098" name="Picture 2" descr="pca1"/>
          <p:cNvPicPr>
            <a:picLocks noChangeAspect="1" noChangeArrowheads="1"/>
          </p:cNvPicPr>
          <p:nvPr/>
        </p:nvPicPr>
        <p:blipFill>
          <a:blip r:embed="rId3" cstate="print"/>
          <a:srcRect/>
          <a:stretch>
            <a:fillRect/>
          </a:stretch>
        </p:blipFill>
        <p:spPr bwMode="auto">
          <a:xfrm>
            <a:off x="1600200" y="0"/>
            <a:ext cx="6156325" cy="61483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May 26, 2015</a:t>
            </a:r>
            <a:endParaRPr lang="en-US"/>
          </a:p>
        </p:txBody>
      </p:sp>
      <p:sp>
        <p:nvSpPr>
          <p:cNvPr id="4" name="Footer Placeholder 2"/>
          <p:cNvSpPr>
            <a:spLocks noGrp="1"/>
          </p:cNvSpPr>
          <p:nvPr>
            <p:ph type="ftr" sz="quarter" idx="11"/>
          </p:nvPr>
        </p:nvSpPr>
        <p:spPr/>
        <p:txBody>
          <a:bodyPr/>
          <a:lstStyle/>
          <a:p>
            <a:r>
              <a:rPr lang="en-US" smtClean="0"/>
              <a:t>SPH 247 Statistical Analysis of Laboratory Data</a:t>
            </a:r>
            <a:endParaRPr lang="en-US"/>
          </a:p>
        </p:txBody>
      </p:sp>
      <p:sp>
        <p:nvSpPr>
          <p:cNvPr id="5" name="Slide Number Placeholder 3"/>
          <p:cNvSpPr>
            <a:spLocks noGrp="1"/>
          </p:cNvSpPr>
          <p:nvPr>
            <p:ph type="sldNum" sz="quarter" idx="12"/>
          </p:nvPr>
        </p:nvSpPr>
        <p:spPr/>
        <p:txBody>
          <a:bodyPr/>
          <a:lstStyle/>
          <a:p>
            <a:fld id="{6B354D4D-C862-485E-ABA5-B3239BD05839}" type="slidenum">
              <a:rPr lang="en-US"/>
              <a:pPr/>
              <a:t>9</a:t>
            </a:fld>
            <a:endParaRPr lang="en-US"/>
          </a:p>
        </p:txBody>
      </p:sp>
      <p:sp>
        <p:nvSpPr>
          <p:cNvPr id="389122" name="Text Box 2"/>
          <p:cNvSpPr txBox="1">
            <a:spLocks noChangeArrowheads="1"/>
          </p:cNvSpPr>
          <p:nvPr/>
        </p:nvSpPr>
        <p:spPr bwMode="auto">
          <a:xfrm>
            <a:off x="288925" y="1143000"/>
            <a:ext cx="8512175" cy="5035550"/>
          </a:xfrm>
          <a:prstGeom prst="rect">
            <a:avLst/>
          </a:prstGeom>
          <a:noFill/>
          <a:ln w="9525">
            <a:noFill/>
            <a:miter lim="800000"/>
            <a:headEnd/>
            <a:tailEnd/>
          </a:ln>
          <a:effectLst/>
        </p:spPr>
        <p:txBody>
          <a:bodyPr wrap="none">
            <a:spAutoFit/>
          </a:bodyPr>
          <a:lstStyle/>
          <a:p>
            <a:r>
              <a:rPr lang="en-US" sz="1800" dirty="0">
                <a:latin typeface="Courier New" pitchFamily="49" charset="0"/>
              </a:rPr>
              <a:t>&gt; lungcap.pca &lt;- </a:t>
            </a:r>
            <a:r>
              <a:rPr lang="en-US" sz="1800" dirty="0" err="1">
                <a:latin typeface="Courier New" pitchFamily="49" charset="0"/>
              </a:rPr>
              <a:t>prcomp</a:t>
            </a:r>
            <a:r>
              <a:rPr lang="en-US" sz="1800" dirty="0">
                <a:latin typeface="Courier New" pitchFamily="49" charset="0"/>
              </a:rPr>
              <a:t>(</a:t>
            </a:r>
            <a:r>
              <a:rPr lang="en-US" sz="1800" dirty="0" err="1">
                <a:latin typeface="Courier New" pitchFamily="49" charset="0"/>
              </a:rPr>
              <a:t>lungcap,scale</a:t>
            </a:r>
            <a:r>
              <a:rPr lang="en-US" sz="1800" dirty="0">
                <a:latin typeface="Courier New" pitchFamily="49" charset="0"/>
              </a:rPr>
              <a:t>=T)</a:t>
            </a:r>
          </a:p>
          <a:p>
            <a:r>
              <a:rPr lang="en-US" sz="1800" dirty="0">
                <a:latin typeface="Courier New" pitchFamily="49" charset="0"/>
              </a:rPr>
              <a:t>&gt; plot(lungcap.pca)</a:t>
            </a:r>
          </a:p>
          <a:p>
            <a:r>
              <a:rPr lang="en-US" sz="1800" dirty="0">
                <a:latin typeface="Courier New" pitchFamily="49" charset="0"/>
              </a:rPr>
              <a:t>&gt; names(lungcap.pca)</a:t>
            </a:r>
          </a:p>
          <a:p>
            <a:r>
              <a:rPr lang="en-US" sz="1800" dirty="0">
                <a:latin typeface="Courier New" pitchFamily="49" charset="0"/>
              </a:rPr>
              <a:t>[1] "</a:t>
            </a:r>
            <a:r>
              <a:rPr lang="en-US" sz="1800" dirty="0" err="1">
                <a:latin typeface="Courier New" pitchFamily="49" charset="0"/>
              </a:rPr>
              <a:t>sdev</a:t>
            </a:r>
            <a:r>
              <a:rPr lang="en-US" sz="1800" dirty="0">
                <a:latin typeface="Courier New" pitchFamily="49" charset="0"/>
              </a:rPr>
              <a:t>"     "rotation" "center"   "scale"    "x"       </a:t>
            </a:r>
          </a:p>
          <a:p>
            <a:r>
              <a:rPr lang="en-US" sz="1800" dirty="0">
                <a:latin typeface="Courier New" pitchFamily="49" charset="0"/>
              </a:rPr>
              <a:t>&gt; </a:t>
            </a:r>
            <a:r>
              <a:rPr lang="en-US" sz="1800" dirty="0" err="1">
                <a:latin typeface="Courier New" pitchFamily="49" charset="0"/>
              </a:rPr>
              <a:t>lungcap.pca$sdev</a:t>
            </a:r>
            <a:endParaRPr lang="en-US" sz="1800" dirty="0">
              <a:latin typeface="Courier New" pitchFamily="49" charset="0"/>
            </a:endParaRPr>
          </a:p>
          <a:p>
            <a:r>
              <a:rPr lang="en-US" sz="1800" dirty="0">
                <a:latin typeface="Courier New" pitchFamily="49" charset="0"/>
              </a:rPr>
              <a:t>[1] 1.7955824 0.9414877 0.6919822 0.5873377 0.2562806</a:t>
            </a:r>
          </a:p>
          <a:p>
            <a:r>
              <a:rPr lang="en-US" sz="1800" dirty="0">
                <a:latin typeface="Courier New" pitchFamily="49" charset="0"/>
              </a:rPr>
              <a:t>&gt; </a:t>
            </a:r>
            <a:r>
              <a:rPr lang="en-US" sz="1800" dirty="0" err="1">
                <a:latin typeface="Courier New" pitchFamily="49" charset="0"/>
              </a:rPr>
              <a:t>lungcap.pca$center</a:t>
            </a:r>
            <a:endParaRPr lang="en-US" sz="1800" dirty="0">
              <a:latin typeface="Courier New" pitchFamily="49" charset="0"/>
            </a:endParaRPr>
          </a:p>
          <a:p>
            <a:r>
              <a:rPr lang="en-US" sz="1800" dirty="0">
                <a:latin typeface="Courier New" pitchFamily="49" charset="0"/>
              </a:rPr>
              <a:t>  fev1     </a:t>
            </a:r>
            <a:r>
              <a:rPr lang="en-US" sz="1800" dirty="0" err="1">
                <a:latin typeface="Courier New" pitchFamily="49" charset="0"/>
              </a:rPr>
              <a:t>rv</a:t>
            </a:r>
            <a:r>
              <a:rPr lang="en-US" sz="1800" dirty="0">
                <a:latin typeface="Courier New" pitchFamily="49" charset="0"/>
              </a:rPr>
              <a:t>    </a:t>
            </a:r>
            <a:r>
              <a:rPr lang="en-US" sz="1800" dirty="0" err="1">
                <a:latin typeface="Courier New" pitchFamily="49" charset="0"/>
              </a:rPr>
              <a:t>frc</a:t>
            </a:r>
            <a:r>
              <a:rPr lang="en-US" sz="1800" dirty="0">
                <a:latin typeface="Courier New" pitchFamily="49" charset="0"/>
              </a:rPr>
              <a:t>    </a:t>
            </a:r>
            <a:r>
              <a:rPr lang="en-US" sz="1800" dirty="0" err="1">
                <a:latin typeface="Courier New" pitchFamily="49" charset="0"/>
              </a:rPr>
              <a:t>tlc</a:t>
            </a:r>
            <a:r>
              <a:rPr lang="en-US" sz="1800" dirty="0">
                <a:latin typeface="Courier New" pitchFamily="49" charset="0"/>
              </a:rPr>
              <a:t>  </a:t>
            </a:r>
            <a:r>
              <a:rPr lang="en-US" sz="1800" dirty="0" err="1">
                <a:latin typeface="Courier New" pitchFamily="49" charset="0"/>
              </a:rPr>
              <a:t>pemax</a:t>
            </a:r>
            <a:r>
              <a:rPr lang="en-US" sz="1800" dirty="0">
                <a:latin typeface="Courier New" pitchFamily="49" charset="0"/>
              </a:rPr>
              <a:t> </a:t>
            </a:r>
          </a:p>
          <a:p>
            <a:r>
              <a:rPr lang="en-US" sz="1800" dirty="0">
                <a:latin typeface="Courier New" pitchFamily="49" charset="0"/>
              </a:rPr>
              <a:t> 34.72 255.20 155.40 114.00 109.12 </a:t>
            </a:r>
          </a:p>
          <a:p>
            <a:r>
              <a:rPr lang="en-US" sz="1800" dirty="0">
                <a:latin typeface="Courier New" pitchFamily="49" charset="0"/>
              </a:rPr>
              <a:t>&gt; </a:t>
            </a:r>
            <a:r>
              <a:rPr lang="en-US" sz="1800" dirty="0" err="1">
                <a:latin typeface="Courier New" pitchFamily="49" charset="0"/>
              </a:rPr>
              <a:t>lungcap.pca$scale</a:t>
            </a:r>
            <a:endParaRPr lang="en-US" sz="1800" dirty="0">
              <a:latin typeface="Courier New" pitchFamily="49" charset="0"/>
            </a:endParaRPr>
          </a:p>
          <a:p>
            <a:r>
              <a:rPr lang="en-US" sz="1800" dirty="0">
                <a:latin typeface="Courier New" pitchFamily="49" charset="0"/>
              </a:rPr>
              <a:t>    fev1       </a:t>
            </a:r>
            <a:r>
              <a:rPr lang="en-US" sz="1800" dirty="0" err="1">
                <a:latin typeface="Courier New" pitchFamily="49" charset="0"/>
              </a:rPr>
              <a:t>rv</a:t>
            </a:r>
            <a:r>
              <a:rPr lang="en-US" sz="1800" dirty="0">
                <a:latin typeface="Courier New" pitchFamily="49" charset="0"/>
              </a:rPr>
              <a:t>      </a:t>
            </a:r>
            <a:r>
              <a:rPr lang="en-US" sz="1800" dirty="0" err="1">
                <a:latin typeface="Courier New" pitchFamily="49" charset="0"/>
              </a:rPr>
              <a:t>frc</a:t>
            </a:r>
            <a:r>
              <a:rPr lang="en-US" sz="1800" dirty="0">
                <a:latin typeface="Courier New" pitchFamily="49" charset="0"/>
              </a:rPr>
              <a:t>      </a:t>
            </a:r>
            <a:r>
              <a:rPr lang="en-US" sz="1800" dirty="0" err="1">
                <a:latin typeface="Courier New" pitchFamily="49" charset="0"/>
              </a:rPr>
              <a:t>tlc</a:t>
            </a:r>
            <a:r>
              <a:rPr lang="en-US" sz="1800" dirty="0">
                <a:latin typeface="Courier New" pitchFamily="49" charset="0"/>
              </a:rPr>
              <a:t>    </a:t>
            </a:r>
            <a:r>
              <a:rPr lang="en-US" sz="1800" dirty="0" err="1">
                <a:latin typeface="Courier New" pitchFamily="49" charset="0"/>
              </a:rPr>
              <a:t>pemax</a:t>
            </a:r>
            <a:r>
              <a:rPr lang="en-US" sz="1800" dirty="0">
                <a:latin typeface="Courier New" pitchFamily="49" charset="0"/>
              </a:rPr>
              <a:t> </a:t>
            </a:r>
          </a:p>
          <a:p>
            <a:r>
              <a:rPr lang="en-US" sz="1800" dirty="0">
                <a:latin typeface="Courier New" pitchFamily="49" charset="0"/>
              </a:rPr>
              <a:t>11.19717 86.01696 43.71880 16.96811 33.43691 </a:t>
            </a:r>
          </a:p>
          <a:p>
            <a:r>
              <a:rPr lang="en-US" sz="1800" dirty="0">
                <a:latin typeface="Courier New" pitchFamily="49" charset="0"/>
              </a:rPr>
              <a:t/>
            </a:r>
            <a:br>
              <a:rPr lang="en-US" sz="1800" dirty="0">
                <a:latin typeface="Courier New" pitchFamily="49" charset="0"/>
              </a:rPr>
            </a:br>
            <a:r>
              <a:rPr lang="en-US" sz="1800" dirty="0">
                <a:latin typeface="Courier New" pitchFamily="49" charset="0"/>
              </a:rPr>
              <a:t>&gt; plot(</a:t>
            </a:r>
            <a:r>
              <a:rPr lang="en-US" sz="1800" dirty="0" err="1">
                <a:latin typeface="Courier New" pitchFamily="49" charset="0"/>
              </a:rPr>
              <a:t>lungcap.pca$x</a:t>
            </a:r>
            <a:r>
              <a:rPr lang="en-US" sz="1800" dirty="0">
                <a:latin typeface="Courier New" pitchFamily="49" charset="0"/>
              </a:rPr>
              <a:t>[,1:2])</a:t>
            </a:r>
          </a:p>
          <a:p>
            <a:r>
              <a:rPr lang="en-US" sz="1800" dirty="0">
                <a:latin typeface="Courier New" pitchFamily="49" charset="0"/>
              </a:rPr>
              <a:t/>
            </a:r>
            <a:br>
              <a:rPr lang="en-US" sz="1800" dirty="0">
                <a:latin typeface="Courier New" pitchFamily="49" charset="0"/>
              </a:rPr>
            </a:br>
            <a:r>
              <a:rPr lang="en-US" sz="1800" dirty="0">
                <a:latin typeface="Courier New" pitchFamily="49" charset="0"/>
              </a:rPr>
              <a:t>Always use scaling before PCA unless all variables are on the</a:t>
            </a:r>
          </a:p>
          <a:p>
            <a:r>
              <a:rPr lang="en-US" sz="1800" dirty="0">
                <a:latin typeface="Courier New" pitchFamily="49" charset="0"/>
              </a:rPr>
              <a:t>Same scale. This is equivalent to PCA on the correlation</a:t>
            </a:r>
          </a:p>
          <a:p>
            <a:r>
              <a:rPr lang="en-US" sz="1800" dirty="0">
                <a:latin typeface="Courier New" pitchFamily="49" charset="0"/>
              </a:rPr>
              <a:t>matrix instead of the covariance matrix </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6379</TotalTime>
  <Words>2216</Words>
  <Application>Microsoft Office PowerPoint</Application>
  <PresentationFormat>Letter Paper (8.5x11 in)</PresentationFormat>
  <Paragraphs>483</Paragraphs>
  <Slides>42</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Constantia</vt:lpstr>
      <vt:lpstr>Courier New</vt:lpstr>
      <vt:lpstr>Times New Roman</vt:lpstr>
      <vt:lpstr>Wingdings 2</vt:lpstr>
      <vt:lpstr>Custom Design</vt:lpstr>
      <vt:lpstr>Flow</vt:lpstr>
      <vt:lpstr>Multivariate Analysis and Discrimination</vt:lpstr>
      <vt:lpstr>Cystic Fibrosis Data Set</vt:lpstr>
      <vt:lpstr>PowerPoint Presentation</vt:lpstr>
      <vt:lpstr>Scatterplot matrices</vt:lpstr>
      <vt:lpstr>PowerPoint Presentation</vt:lpstr>
      <vt:lpstr>PowerPoint Presentation</vt:lpstr>
      <vt:lpstr>Principal Components Analysis</vt:lpstr>
      <vt:lpstr>PowerPoint Presentation</vt:lpstr>
      <vt:lpstr>PowerPoint Presentation</vt:lpstr>
      <vt:lpstr>PowerPoint Presentation</vt:lpstr>
      <vt:lpstr>PowerPoint Presentation</vt:lpstr>
      <vt:lpstr>Fisher’s Iris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Discriminant Analysis</vt:lpstr>
      <vt:lpstr>PowerPoint Presentation</vt:lpstr>
      <vt:lpstr>PowerPoint Presentation</vt:lpstr>
      <vt:lpstr>PowerPoint Presentation</vt:lpstr>
      <vt:lpstr>PowerPoint Presentation</vt:lpstr>
      <vt:lpstr>PowerPoint Presentation</vt:lpstr>
      <vt:lpstr>Lymphoma Data Set</vt:lpstr>
      <vt:lpstr>Data Available</vt:lpstr>
      <vt:lpstr>Identify Differentially  Expressed Genes</vt:lpstr>
      <vt:lpstr>Develop Classifier</vt:lpstr>
      <vt:lpstr>Differential Expression</vt:lpstr>
      <vt:lpstr>PowerPoint Presentation</vt:lpstr>
      <vt:lpstr>PowerPoint Presentation</vt:lpstr>
      <vt:lpstr>Significant Genes</vt:lpstr>
      <vt:lpstr>PowerPoint Presentation</vt:lpstr>
      <vt:lpstr>Logistic Regression</vt:lpstr>
      <vt:lpstr>PowerPoint Presentation</vt:lpstr>
      <vt:lpstr>PowerPoint Presentation</vt:lpstr>
      <vt:lpstr>Evaluation of performance</vt:lpstr>
      <vt:lpstr>PowerPoint Presentation</vt:lpstr>
      <vt:lpstr>Conclusion</vt:lpstr>
      <vt:lpstr>PowerPoint Presentation</vt:lpstr>
      <vt:lpstr>Exercises</vt:lpstr>
    </vt:vector>
  </TitlesOfParts>
  <Company>UCD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Multidisciplinary COllaboration:  Why and How?</dc:title>
  <dc:creator>David M. Rocke</dc:creator>
  <cp:lastModifiedBy>David Rocke</cp:lastModifiedBy>
  <cp:revision>108</cp:revision>
  <cp:lastPrinted>1998-10-01T03:37:39Z</cp:lastPrinted>
  <dcterms:created xsi:type="dcterms:W3CDTF">1998-09-24T18:03:49Z</dcterms:created>
  <dcterms:modified xsi:type="dcterms:W3CDTF">2015-05-24T23:44:09Z</dcterms:modified>
</cp:coreProperties>
</file>